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Quattrocento"/>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Quattrocento-regular.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Quattrocento-bold.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a01f19d91f_2_42: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g3a01f19d91f_2_42: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95" name="Google Shape;95;g3a01f19d91f_2_42: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a01f19d91f_2_188: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3a01f19d91f_2_188: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69" name="Google Shape;269;g3a01f19d91f_2_188: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a01f19d91f_2_224: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3a01f19d91f_2_224: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313" name="Google Shape;313;g3a01f19d91f_2_224: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a01f19d91f_2_248: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3a01f19d91f_2_248: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339" name="Google Shape;339;g3a01f19d91f_2_248: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a0680f2e44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a0680f2e44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a01f19d91f_2_50: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g3a01f19d91f_2_50: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04" name="Google Shape;104;g3a01f19d91f_2_50: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a01f19d91f_2_87: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3a01f19d91f_2_87: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43" name="Google Shape;143;g3a01f19d91f_2_87: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a01f19d91f_2_98: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3a01f19d91f_2_98: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56" name="Google Shape;156;g3a01f19d91f_2_98: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a01f19d91f_2_125: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3a01f19d91f_2_125: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86" name="Google Shape;186;g3a01f19d91f_2_125: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a01f6d6372_0_5: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g3a01f6d6372_0_5: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04" name="Google Shape;204;g3a01f6d6372_0_5: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a01f19d9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a01f19d9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a01f19d91f_2_142: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g3a01f19d91f_2_142: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19" name="Google Shape;219;g3a01f19d91f_2_142: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a01f19d91f_2_162: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g3a01f19d91f_2_162: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41" name="Google Shape;241;g3a01f19d91f_2_162: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 sz="1100"/>
              <a:t>‹#›</a:t>
            </a:fld>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51" name="Shape 51"/>
        <p:cNvGrpSpPr/>
        <p:nvPr/>
      </p:nvGrpSpPr>
      <p:grpSpPr>
        <a:xfrm>
          <a:off x="0" y="0"/>
          <a:ext cx="0" cy="0"/>
          <a:chOff x="0" y="0"/>
          <a:chExt cx="0" cy="0"/>
        </a:xfrm>
      </p:grpSpPr>
      <p:sp>
        <p:nvSpPr>
          <p:cNvPr id="52" name="Google Shape;52;p14"/>
          <p:cNvSpPr/>
          <p:nvPr/>
        </p:nvSpPr>
        <p:spPr>
          <a:xfrm>
            <a:off x="0" y="0"/>
            <a:ext cx="9144000" cy="5143500"/>
          </a:xfrm>
          <a:prstGeom prst="rect">
            <a:avLst/>
          </a:prstGeom>
          <a:solidFill>
            <a:srgbClr val="1C424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3" name="Google Shape;53;p14"/>
          <p:cNvSpPr/>
          <p:nvPr/>
        </p:nvSpPr>
        <p:spPr>
          <a:xfrm>
            <a:off x="0" y="0"/>
            <a:ext cx="9144000" cy="5143500"/>
          </a:xfrm>
          <a:prstGeom prst="rect">
            <a:avLst/>
          </a:prstGeom>
          <a:solidFill>
            <a:srgbClr val="12333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54" name="Google Shape;54;p14">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55" name="Shape 55"/>
        <p:cNvGrpSpPr/>
        <p:nvPr/>
      </p:nvGrpSpPr>
      <p:grpSpPr>
        <a:xfrm>
          <a:off x="0" y="0"/>
          <a:ext cx="0" cy="0"/>
          <a:chOff x="0" y="0"/>
          <a:chExt cx="0" cy="0"/>
        </a:xfrm>
      </p:grpSpPr>
      <p:sp>
        <p:nvSpPr>
          <p:cNvPr id="56" name="Google Shape;56;p15"/>
          <p:cNvSpPr/>
          <p:nvPr/>
        </p:nvSpPr>
        <p:spPr>
          <a:xfrm>
            <a:off x="0" y="0"/>
            <a:ext cx="9144000" cy="5143500"/>
          </a:xfrm>
          <a:prstGeom prst="rect">
            <a:avLst/>
          </a:prstGeom>
          <a:solidFill>
            <a:srgbClr val="1C424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57" name="Google Shape;57;p15"/>
          <p:cNvSpPr/>
          <p:nvPr/>
        </p:nvSpPr>
        <p:spPr>
          <a:xfrm>
            <a:off x="0" y="0"/>
            <a:ext cx="9144000" cy="5143500"/>
          </a:xfrm>
          <a:prstGeom prst="rect">
            <a:avLst/>
          </a:prstGeom>
          <a:solidFill>
            <a:srgbClr val="12333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58" name="Google Shape;58;p15">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59" name="Shape 59"/>
        <p:cNvGrpSpPr/>
        <p:nvPr/>
      </p:nvGrpSpPr>
      <p:grpSpPr>
        <a:xfrm>
          <a:off x="0" y="0"/>
          <a:ext cx="0" cy="0"/>
          <a:chOff x="0" y="0"/>
          <a:chExt cx="0" cy="0"/>
        </a:xfrm>
      </p:grpSpPr>
      <p:sp>
        <p:nvSpPr>
          <p:cNvPr id="60" name="Google Shape;60;p16"/>
          <p:cNvSpPr/>
          <p:nvPr/>
        </p:nvSpPr>
        <p:spPr>
          <a:xfrm>
            <a:off x="0" y="0"/>
            <a:ext cx="9144000" cy="5143500"/>
          </a:xfrm>
          <a:prstGeom prst="rect">
            <a:avLst/>
          </a:prstGeom>
          <a:solidFill>
            <a:srgbClr val="1C424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1" name="Google Shape;61;p16"/>
          <p:cNvSpPr/>
          <p:nvPr/>
        </p:nvSpPr>
        <p:spPr>
          <a:xfrm>
            <a:off x="0" y="0"/>
            <a:ext cx="9144000" cy="5143500"/>
          </a:xfrm>
          <a:prstGeom prst="rect">
            <a:avLst/>
          </a:prstGeom>
          <a:solidFill>
            <a:srgbClr val="12333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62" name="Google Shape;62;p16">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63" name="Shape 63"/>
        <p:cNvGrpSpPr/>
        <p:nvPr/>
      </p:nvGrpSpPr>
      <p:grpSpPr>
        <a:xfrm>
          <a:off x="0" y="0"/>
          <a:ext cx="0" cy="0"/>
          <a:chOff x="0" y="0"/>
          <a:chExt cx="0" cy="0"/>
        </a:xfrm>
      </p:grpSpPr>
      <p:sp>
        <p:nvSpPr>
          <p:cNvPr id="64" name="Google Shape;64;p17"/>
          <p:cNvSpPr/>
          <p:nvPr/>
        </p:nvSpPr>
        <p:spPr>
          <a:xfrm>
            <a:off x="0" y="0"/>
            <a:ext cx="9144000" cy="5143500"/>
          </a:xfrm>
          <a:prstGeom prst="rect">
            <a:avLst/>
          </a:prstGeom>
          <a:solidFill>
            <a:srgbClr val="1C424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5" name="Google Shape;65;p17"/>
          <p:cNvSpPr/>
          <p:nvPr/>
        </p:nvSpPr>
        <p:spPr>
          <a:xfrm>
            <a:off x="0" y="0"/>
            <a:ext cx="9144000" cy="5143500"/>
          </a:xfrm>
          <a:prstGeom prst="rect">
            <a:avLst/>
          </a:prstGeom>
          <a:solidFill>
            <a:srgbClr val="12333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66" name="Google Shape;66;p17">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67" name="Shape 67"/>
        <p:cNvGrpSpPr/>
        <p:nvPr/>
      </p:nvGrpSpPr>
      <p:grpSpPr>
        <a:xfrm>
          <a:off x="0" y="0"/>
          <a:ext cx="0" cy="0"/>
          <a:chOff x="0" y="0"/>
          <a:chExt cx="0" cy="0"/>
        </a:xfrm>
      </p:grpSpPr>
      <p:sp>
        <p:nvSpPr>
          <p:cNvPr id="68" name="Google Shape;68;p18"/>
          <p:cNvSpPr/>
          <p:nvPr/>
        </p:nvSpPr>
        <p:spPr>
          <a:xfrm>
            <a:off x="0" y="0"/>
            <a:ext cx="9144000" cy="5143500"/>
          </a:xfrm>
          <a:prstGeom prst="rect">
            <a:avLst/>
          </a:prstGeom>
          <a:solidFill>
            <a:srgbClr val="1C424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9" name="Google Shape;69;p18"/>
          <p:cNvSpPr/>
          <p:nvPr/>
        </p:nvSpPr>
        <p:spPr>
          <a:xfrm>
            <a:off x="0" y="0"/>
            <a:ext cx="9144000" cy="5143500"/>
          </a:xfrm>
          <a:prstGeom prst="rect">
            <a:avLst/>
          </a:prstGeom>
          <a:solidFill>
            <a:srgbClr val="12333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0" name="Google Shape;70;p18">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71" name="Shape 71"/>
        <p:cNvGrpSpPr/>
        <p:nvPr/>
      </p:nvGrpSpPr>
      <p:grpSpPr>
        <a:xfrm>
          <a:off x="0" y="0"/>
          <a:ext cx="0" cy="0"/>
          <a:chOff x="0" y="0"/>
          <a:chExt cx="0" cy="0"/>
        </a:xfrm>
      </p:grpSpPr>
      <p:sp>
        <p:nvSpPr>
          <p:cNvPr id="72" name="Google Shape;72;p19"/>
          <p:cNvSpPr/>
          <p:nvPr/>
        </p:nvSpPr>
        <p:spPr>
          <a:xfrm>
            <a:off x="0" y="0"/>
            <a:ext cx="9144000" cy="5143500"/>
          </a:xfrm>
          <a:prstGeom prst="rect">
            <a:avLst/>
          </a:prstGeom>
          <a:solidFill>
            <a:srgbClr val="1C424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3" name="Google Shape;73;p19"/>
          <p:cNvSpPr/>
          <p:nvPr/>
        </p:nvSpPr>
        <p:spPr>
          <a:xfrm>
            <a:off x="0" y="0"/>
            <a:ext cx="9144000" cy="5143500"/>
          </a:xfrm>
          <a:prstGeom prst="rect">
            <a:avLst/>
          </a:prstGeom>
          <a:solidFill>
            <a:srgbClr val="12333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4" name="Google Shape;74;p19">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75" name="Shape 75"/>
        <p:cNvGrpSpPr/>
        <p:nvPr/>
      </p:nvGrpSpPr>
      <p:grpSpPr>
        <a:xfrm>
          <a:off x="0" y="0"/>
          <a:ext cx="0" cy="0"/>
          <a:chOff x="0" y="0"/>
          <a:chExt cx="0" cy="0"/>
        </a:xfrm>
      </p:grpSpPr>
      <p:sp>
        <p:nvSpPr>
          <p:cNvPr id="76" name="Google Shape;76;p20"/>
          <p:cNvSpPr/>
          <p:nvPr/>
        </p:nvSpPr>
        <p:spPr>
          <a:xfrm>
            <a:off x="0" y="0"/>
            <a:ext cx="9144000" cy="5143500"/>
          </a:xfrm>
          <a:prstGeom prst="rect">
            <a:avLst/>
          </a:prstGeom>
          <a:solidFill>
            <a:srgbClr val="1C424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77" name="Google Shape;77;p20"/>
          <p:cNvSpPr/>
          <p:nvPr/>
        </p:nvSpPr>
        <p:spPr>
          <a:xfrm>
            <a:off x="0" y="0"/>
            <a:ext cx="9144000" cy="5143500"/>
          </a:xfrm>
          <a:prstGeom prst="rect">
            <a:avLst/>
          </a:prstGeom>
          <a:solidFill>
            <a:srgbClr val="12333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8" name="Google Shape;78;p20">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79" name="Shape 79"/>
        <p:cNvGrpSpPr/>
        <p:nvPr/>
      </p:nvGrpSpPr>
      <p:grpSpPr>
        <a:xfrm>
          <a:off x="0" y="0"/>
          <a:ext cx="0" cy="0"/>
          <a:chOff x="0" y="0"/>
          <a:chExt cx="0" cy="0"/>
        </a:xfrm>
      </p:grpSpPr>
      <p:sp>
        <p:nvSpPr>
          <p:cNvPr id="80" name="Google Shape;80;p21"/>
          <p:cNvSpPr/>
          <p:nvPr/>
        </p:nvSpPr>
        <p:spPr>
          <a:xfrm>
            <a:off x="0" y="0"/>
            <a:ext cx="9144000" cy="5143500"/>
          </a:xfrm>
          <a:prstGeom prst="rect">
            <a:avLst/>
          </a:prstGeom>
          <a:solidFill>
            <a:srgbClr val="1C424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1" name="Google Shape;81;p21"/>
          <p:cNvSpPr/>
          <p:nvPr/>
        </p:nvSpPr>
        <p:spPr>
          <a:xfrm>
            <a:off x="0" y="0"/>
            <a:ext cx="9144000" cy="5143500"/>
          </a:xfrm>
          <a:prstGeom prst="rect">
            <a:avLst/>
          </a:prstGeom>
          <a:solidFill>
            <a:srgbClr val="12333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82" name="Google Shape;82;p21">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83" name="Shape 83"/>
        <p:cNvGrpSpPr/>
        <p:nvPr/>
      </p:nvGrpSpPr>
      <p:grpSpPr>
        <a:xfrm>
          <a:off x="0" y="0"/>
          <a:ext cx="0" cy="0"/>
          <a:chOff x="0" y="0"/>
          <a:chExt cx="0" cy="0"/>
        </a:xfrm>
      </p:grpSpPr>
      <p:sp>
        <p:nvSpPr>
          <p:cNvPr id="84" name="Google Shape;84;p22"/>
          <p:cNvSpPr/>
          <p:nvPr/>
        </p:nvSpPr>
        <p:spPr>
          <a:xfrm>
            <a:off x="0" y="0"/>
            <a:ext cx="9144000" cy="5143500"/>
          </a:xfrm>
          <a:prstGeom prst="rect">
            <a:avLst/>
          </a:prstGeom>
          <a:solidFill>
            <a:srgbClr val="1C424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5" name="Google Shape;85;p22"/>
          <p:cNvSpPr/>
          <p:nvPr/>
        </p:nvSpPr>
        <p:spPr>
          <a:xfrm>
            <a:off x="0" y="0"/>
            <a:ext cx="9144000" cy="5143500"/>
          </a:xfrm>
          <a:prstGeom prst="rect">
            <a:avLst/>
          </a:prstGeom>
          <a:solidFill>
            <a:srgbClr val="12333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86" name="Google Shape;86;p22">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87" name="Shape 87"/>
        <p:cNvGrpSpPr/>
        <p:nvPr/>
      </p:nvGrpSpPr>
      <p:grpSpPr>
        <a:xfrm>
          <a:off x="0" y="0"/>
          <a:ext cx="0" cy="0"/>
          <a:chOff x="0" y="0"/>
          <a:chExt cx="0" cy="0"/>
        </a:xfrm>
      </p:grpSpPr>
      <p:sp>
        <p:nvSpPr>
          <p:cNvPr id="88" name="Google Shape;88;p23"/>
          <p:cNvSpPr/>
          <p:nvPr/>
        </p:nvSpPr>
        <p:spPr>
          <a:xfrm>
            <a:off x="0" y="0"/>
            <a:ext cx="9144000" cy="5143500"/>
          </a:xfrm>
          <a:prstGeom prst="rect">
            <a:avLst/>
          </a:prstGeom>
          <a:solidFill>
            <a:srgbClr val="1C424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89" name="Google Shape;89;p23"/>
          <p:cNvSpPr/>
          <p:nvPr/>
        </p:nvSpPr>
        <p:spPr>
          <a:xfrm>
            <a:off x="0" y="0"/>
            <a:ext cx="9144000" cy="5143500"/>
          </a:xfrm>
          <a:prstGeom prst="rect">
            <a:avLst/>
          </a:prstGeom>
          <a:solidFill>
            <a:srgbClr val="12333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90" name="Google Shape;90;p23">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91" name="Shape 9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7.png"/><Relationship Id="rId13" Type="http://schemas.openxmlformats.org/officeDocument/2006/relationships/image" Target="../media/image28.png"/><Relationship Id="rId12" Type="http://schemas.openxmlformats.org/officeDocument/2006/relationships/image" Target="../media/image19.png"/><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38.png"/><Relationship Id="rId9" Type="http://schemas.openxmlformats.org/officeDocument/2006/relationships/image" Target="../media/image25.png"/><Relationship Id="rId5" Type="http://schemas.openxmlformats.org/officeDocument/2006/relationships/image" Target="../media/image40.png"/><Relationship Id="rId6" Type="http://schemas.openxmlformats.org/officeDocument/2006/relationships/image" Target="../media/image39.png"/><Relationship Id="rId7" Type="http://schemas.openxmlformats.org/officeDocument/2006/relationships/image" Target="../media/image31.png"/><Relationship Id="rId8"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35.png"/><Relationship Id="rId5" Type="http://schemas.openxmlformats.org/officeDocument/2006/relationships/image" Target="../media/image33.png"/><Relationship Id="rId6"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7.png"/><Relationship Id="rId10" Type="http://schemas.openxmlformats.org/officeDocument/2006/relationships/image" Target="../media/image20.png"/><Relationship Id="rId9" Type="http://schemas.openxmlformats.org/officeDocument/2006/relationships/image" Target="../media/image1.png"/><Relationship Id="rId5" Type="http://schemas.openxmlformats.org/officeDocument/2006/relationships/image" Target="../media/image22.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37.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descr="preencoded.png" id="97" name="Google Shape;97;p25"/>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
        <p:nvSpPr>
          <p:cNvPr id="98" name="Google Shape;98;p25"/>
          <p:cNvSpPr/>
          <p:nvPr/>
        </p:nvSpPr>
        <p:spPr>
          <a:xfrm>
            <a:off x="523578" y="729708"/>
            <a:ext cx="4667700" cy="879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2800"/>
              <a:buFont typeface="Quattrocento"/>
              <a:buNone/>
            </a:pPr>
            <a:r>
              <a:rPr b="0" i="0" lang="en" sz="3100" u="none" cap="none" strike="noStrike">
                <a:solidFill>
                  <a:srgbClr val="FFD9BE"/>
                </a:solidFill>
                <a:latin typeface="Quattrocento"/>
                <a:ea typeface="Quattrocento"/>
                <a:cs typeface="Quattrocento"/>
                <a:sym typeface="Quattrocento"/>
              </a:rPr>
              <a:t>Forecasting Housing Outcomes with $250K</a:t>
            </a:r>
            <a:endParaRPr b="0" i="0" sz="3100" u="none" cap="none" strike="noStrike"/>
          </a:p>
        </p:txBody>
      </p:sp>
      <p:sp>
        <p:nvSpPr>
          <p:cNvPr id="99" name="Google Shape;99;p25"/>
          <p:cNvSpPr/>
          <p:nvPr/>
        </p:nvSpPr>
        <p:spPr>
          <a:xfrm>
            <a:off x="523503" y="2092963"/>
            <a:ext cx="4667700" cy="4788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200"/>
              <a:buFont typeface="Quattrocento"/>
              <a:buNone/>
            </a:pPr>
            <a:r>
              <a:rPr b="0" i="0" lang="en" sz="1500" u="none" cap="none" strike="noStrike">
                <a:solidFill>
                  <a:srgbClr val="F9EEE7"/>
                </a:solidFill>
                <a:latin typeface="Quattrocento"/>
                <a:ea typeface="Quattrocento"/>
                <a:cs typeface="Quattrocento"/>
                <a:sym typeface="Quattrocento"/>
              </a:rPr>
              <a:t>A data-driven investment framework for navigating America's complex housing market</a:t>
            </a:r>
            <a:endParaRPr b="0" i="0" sz="1500" u="none" cap="none" strike="noStrike"/>
          </a:p>
        </p:txBody>
      </p:sp>
      <p:sp>
        <p:nvSpPr>
          <p:cNvPr id="100" name="Google Shape;100;p25"/>
          <p:cNvSpPr txBox="1"/>
          <p:nvPr/>
        </p:nvSpPr>
        <p:spPr>
          <a:xfrm>
            <a:off x="523575" y="2874400"/>
            <a:ext cx="4170900" cy="964800"/>
          </a:xfrm>
          <a:prstGeom prst="rect">
            <a:avLst/>
          </a:prstGeom>
          <a:noFill/>
          <a:ln>
            <a:noFill/>
          </a:ln>
        </p:spPr>
        <p:txBody>
          <a:bodyPr anchorCtr="0" anchor="t" bIns="91425" lIns="91425" spcFirstLastPara="1" rIns="91425" wrap="square" tIns="91425">
            <a:spAutoFit/>
          </a:bodyPr>
          <a:lstStyle/>
          <a:p>
            <a:pPr indent="0" lvl="0" marL="0" rtl="0" algn="l">
              <a:lnSpc>
                <a:spcPct val="162162"/>
              </a:lnSpc>
              <a:spcBef>
                <a:spcPts val="0"/>
              </a:spcBef>
              <a:spcAft>
                <a:spcPts val="0"/>
              </a:spcAft>
              <a:buNone/>
            </a:pPr>
            <a:r>
              <a:rPr lang="en" sz="1100">
                <a:solidFill>
                  <a:srgbClr val="F9EEE7"/>
                </a:solidFill>
                <a:latin typeface="Quattrocento"/>
                <a:ea typeface="Quattrocento"/>
                <a:cs typeface="Quattrocento"/>
                <a:sym typeface="Quattrocento"/>
              </a:rPr>
              <a:t>Mohammed Al-Muqsit, Kimiwa Sadat, Ibrahim Rahat, Anour Ibrahim, Avirup Ray, and Shafin Rehman</a:t>
            </a:r>
            <a:endParaRPr sz="1100">
              <a:solidFill>
                <a:srgbClr val="F9EEE7"/>
              </a:solidFill>
              <a:latin typeface="Quattrocento"/>
              <a:ea typeface="Quattrocento"/>
              <a:cs typeface="Quattrocento"/>
              <a:sym typeface="Quattrocento"/>
            </a:endParaRPr>
          </a:p>
          <a:p>
            <a:pPr indent="0" lvl="0" marL="0" rtl="0" algn="l">
              <a:lnSpc>
                <a:spcPct val="162162"/>
              </a:lnSpc>
              <a:spcBef>
                <a:spcPts val="0"/>
              </a:spcBef>
              <a:spcAft>
                <a:spcPts val="0"/>
              </a:spcAft>
              <a:buNone/>
            </a:pPr>
            <a:r>
              <a:t/>
            </a:r>
            <a:endParaRPr sz="1500">
              <a:solidFill>
                <a:srgbClr val="F9EEE7"/>
              </a:solidFill>
              <a:latin typeface="Quattrocento"/>
              <a:ea typeface="Quattrocento"/>
              <a:cs typeface="Quattrocento"/>
              <a:sym typeface="Quattrocen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4"/>
          <p:cNvSpPr/>
          <p:nvPr/>
        </p:nvSpPr>
        <p:spPr>
          <a:xfrm>
            <a:off x="314251" y="257249"/>
            <a:ext cx="2112764" cy="264021"/>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FFD9BE"/>
              </a:buClr>
              <a:buSzPts val="1700"/>
              <a:buFont typeface="Quattrocento"/>
              <a:buNone/>
            </a:pPr>
            <a:r>
              <a:rPr b="0" i="0" lang="en" sz="1700" u="none" cap="none" strike="noStrike">
                <a:solidFill>
                  <a:srgbClr val="FFD9BE"/>
                </a:solidFill>
                <a:latin typeface="Quattrocento"/>
                <a:ea typeface="Quattrocento"/>
                <a:cs typeface="Quattrocento"/>
                <a:sym typeface="Quattrocento"/>
              </a:rPr>
              <a:t>Technology Stack</a:t>
            </a:r>
            <a:endParaRPr b="0" i="0" sz="1700" u="none" cap="none" strike="noStrike"/>
          </a:p>
        </p:txBody>
      </p:sp>
      <p:sp>
        <p:nvSpPr>
          <p:cNvPr id="272" name="Google Shape;272;p34"/>
          <p:cNvSpPr/>
          <p:nvPr/>
        </p:nvSpPr>
        <p:spPr>
          <a:xfrm>
            <a:off x="314251" y="611057"/>
            <a:ext cx="8515500" cy="923400"/>
          </a:xfrm>
          <a:prstGeom prst="roundRect">
            <a:avLst>
              <a:gd fmla="val 1459" name="adj"/>
            </a:avLst>
          </a:prstGeom>
          <a:solidFill>
            <a:srgbClr val="123332"/>
          </a:solidFill>
          <a:ln cap="flat" cmpd="sng" w="15225">
            <a:solidFill>
              <a:srgbClr val="4A6B6A"/>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73" name="Google Shape;273;p34"/>
          <p:cNvSpPr/>
          <p:nvPr/>
        </p:nvSpPr>
        <p:spPr>
          <a:xfrm>
            <a:off x="323776" y="620582"/>
            <a:ext cx="359100" cy="904200"/>
          </a:xfrm>
          <a:prstGeom prst="roundRect">
            <a:avLst>
              <a:gd fmla="val 568" name="adj"/>
            </a:avLst>
          </a:prstGeom>
          <a:solidFill>
            <a:srgbClr val="31525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Business planning, strategy blue icon design (Provided by Getty Images)" id="274" name="Google Shape;274;p34"/>
          <p:cNvPicPr preferRelativeResize="0"/>
          <p:nvPr/>
        </p:nvPicPr>
        <p:blipFill rotWithShape="1">
          <a:blip r:embed="rId3">
            <a:alphaModFix/>
          </a:blip>
          <a:srcRect b="0" l="0" r="0" t="0"/>
          <a:stretch/>
        </p:blipFill>
        <p:spPr>
          <a:xfrm>
            <a:off x="323776" y="897872"/>
            <a:ext cx="359168" cy="359168"/>
          </a:xfrm>
          <a:prstGeom prst="rect">
            <a:avLst/>
          </a:prstGeom>
          <a:noFill/>
          <a:ln>
            <a:noFill/>
          </a:ln>
        </p:spPr>
      </p:pic>
      <p:sp>
        <p:nvSpPr>
          <p:cNvPr id="275" name="Google Shape;275;p34"/>
          <p:cNvSpPr/>
          <p:nvPr/>
        </p:nvSpPr>
        <p:spPr>
          <a:xfrm>
            <a:off x="772641" y="710325"/>
            <a:ext cx="1056300" cy="132000"/>
          </a:xfrm>
          <a:prstGeom prst="rect">
            <a:avLst/>
          </a:prstGeom>
          <a:noFill/>
          <a:ln>
            <a:noFill/>
          </a:ln>
        </p:spPr>
        <p:txBody>
          <a:bodyPr anchorCtr="0" anchor="t" bIns="0" lIns="0" spcFirstLastPara="1" rIns="0" wrap="square" tIns="0">
            <a:noAutofit/>
          </a:bodyPr>
          <a:lstStyle/>
          <a:p>
            <a:pPr indent="0" lvl="0" marL="0" marR="0" rtl="0" algn="l">
              <a:lnSpc>
                <a:spcPct val="126923"/>
              </a:lnSpc>
              <a:spcBef>
                <a:spcPts val="0"/>
              </a:spcBef>
              <a:spcAft>
                <a:spcPts val="0"/>
              </a:spcAft>
              <a:buClr>
                <a:srgbClr val="F9EEE7"/>
              </a:buClr>
              <a:buSzPts val="800"/>
              <a:buFont typeface="Quattrocento"/>
              <a:buNone/>
            </a:pPr>
            <a:r>
              <a:rPr b="0" i="0" lang="en" sz="800" u="none" cap="none" strike="noStrike">
                <a:solidFill>
                  <a:srgbClr val="F9EEE7"/>
                </a:solidFill>
                <a:latin typeface="Quattrocento"/>
                <a:ea typeface="Quattrocento"/>
                <a:cs typeface="Quattrocento"/>
                <a:sym typeface="Quattrocento"/>
              </a:rPr>
              <a:t>Data Extraction</a:t>
            </a:r>
            <a:endParaRPr b="0" i="0" sz="800" u="none" cap="none" strike="noStrike"/>
          </a:p>
        </p:txBody>
      </p:sp>
      <p:sp>
        <p:nvSpPr>
          <p:cNvPr id="276" name="Google Shape;276;p34"/>
          <p:cNvSpPr/>
          <p:nvPr/>
        </p:nvSpPr>
        <p:spPr>
          <a:xfrm>
            <a:off x="772641" y="896286"/>
            <a:ext cx="7957800" cy="1437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9EEE7"/>
              </a:buClr>
              <a:buSzPts val="700"/>
              <a:buFont typeface="Quattrocento"/>
              <a:buNone/>
            </a:pPr>
            <a:r>
              <a:rPr b="1" i="0" lang="en" sz="700" u="none" cap="none" strike="noStrike">
                <a:solidFill>
                  <a:srgbClr val="F9EEE7"/>
                </a:solidFill>
                <a:latin typeface="Quattrocento"/>
                <a:ea typeface="Quattrocento"/>
                <a:cs typeface="Quattrocento"/>
                <a:sym typeface="Quattrocento"/>
              </a:rPr>
              <a:t>Tools:</a:t>
            </a:r>
            <a:r>
              <a:rPr b="0" i="0" lang="en" sz="700" u="none" cap="none" strike="noStrike">
                <a:solidFill>
                  <a:srgbClr val="F9EEE7"/>
                </a:solidFill>
                <a:latin typeface="Quattrocento"/>
                <a:ea typeface="Quattrocento"/>
                <a:cs typeface="Quattrocento"/>
                <a:sym typeface="Quattrocento"/>
              </a:rPr>
              <a:t> Python 3.9+, Requests library</a:t>
            </a:r>
            <a:endParaRPr b="0" i="0" sz="700" u="none" cap="none" strike="noStrike"/>
          </a:p>
        </p:txBody>
      </p:sp>
      <p:sp>
        <p:nvSpPr>
          <p:cNvPr id="277" name="Google Shape;277;p34"/>
          <p:cNvSpPr/>
          <p:nvPr/>
        </p:nvSpPr>
        <p:spPr>
          <a:xfrm>
            <a:off x="772641" y="1093855"/>
            <a:ext cx="7957800" cy="1437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9EEE7"/>
              </a:buClr>
              <a:buSzPts val="700"/>
              <a:buFont typeface="Quattrocento"/>
              <a:buNone/>
            </a:pPr>
            <a:r>
              <a:rPr b="1" i="0" lang="en" sz="700" u="none" cap="none" strike="noStrike">
                <a:solidFill>
                  <a:srgbClr val="F9EEE7"/>
                </a:solidFill>
                <a:latin typeface="Quattrocento"/>
                <a:ea typeface="Quattrocento"/>
                <a:cs typeface="Quattrocento"/>
                <a:sym typeface="Quattrocento"/>
              </a:rPr>
              <a:t>APIs:</a:t>
            </a:r>
            <a:r>
              <a:rPr b="0" i="0" lang="en" sz="700" u="none" cap="none" strike="noStrike">
                <a:solidFill>
                  <a:srgbClr val="F9EEE7"/>
                </a:solidFill>
                <a:latin typeface="Quattrocento"/>
                <a:ea typeface="Quattrocento"/>
                <a:cs typeface="Quattrocento"/>
                <a:sym typeface="Quattrocento"/>
              </a:rPr>
              <a:t> Zillow Research and FRED Economic Data</a:t>
            </a:r>
            <a:endParaRPr b="0" i="0" sz="700" u="none" cap="none" strike="noStrike"/>
          </a:p>
        </p:txBody>
      </p:sp>
      <p:sp>
        <p:nvSpPr>
          <p:cNvPr id="278" name="Google Shape;278;p34"/>
          <p:cNvSpPr/>
          <p:nvPr/>
        </p:nvSpPr>
        <p:spPr>
          <a:xfrm>
            <a:off x="772641" y="1291424"/>
            <a:ext cx="7957800" cy="1437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9EEE7"/>
              </a:buClr>
              <a:buSzPts val="700"/>
              <a:buFont typeface="Quattrocento"/>
              <a:buNone/>
            </a:pPr>
            <a:r>
              <a:rPr b="1" i="0" lang="en" sz="700" u="none" cap="none" strike="noStrike">
                <a:solidFill>
                  <a:srgbClr val="F9EEE7"/>
                </a:solidFill>
                <a:latin typeface="Quattrocento"/>
                <a:ea typeface="Quattrocento"/>
                <a:cs typeface="Quattrocento"/>
                <a:sym typeface="Quattrocento"/>
              </a:rPr>
              <a:t>Function:</a:t>
            </a:r>
            <a:r>
              <a:rPr b="0" i="0" lang="en" sz="700" u="none" cap="none" strike="noStrike">
                <a:solidFill>
                  <a:srgbClr val="F9EEE7"/>
                </a:solidFill>
                <a:latin typeface="Quattrocento"/>
                <a:ea typeface="Quattrocento"/>
                <a:cs typeface="Quattrocento"/>
                <a:sym typeface="Quattrocento"/>
              </a:rPr>
              <a:t> Automated data retrieval and API connection management</a:t>
            </a:r>
            <a:endParaRPr b="0" i="0" sz="700" u="none" cap="none" strike="noStrike"/>
          </a:p>
        </p:txBody>
      </p:sp>
      <p:sp>
        <p:nvSpPr>
          <p:cNvPr id="279" name="Google Shape;279;p34"/>
          <p:cNvSpPr/>
          <p:nvPr/>
        </p:nvSpPr>
        <p:spPr>
          <a:xfrm>
            <a:off x="314251" y="1624130"/>
            <a:ext cx="8515500" cy="725700"/>
          </a:xfrm>
          <a:prstGeom prst="roundRect">
            <a:avLst>
              <a:gd fmla="val 1856" name="adj"/>
            </a:avLst>
          </a:prstGeom>
          <a:solidFill>
            <a:srgbClr val="123332"/>
          </a:solidFill>
          <a:ln cap="flat" cmpd="sng" w="15225">
            <a:solidFill>
              <a:srgbClr val="4A6B6A"/>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80" name="Google Shape;280;p34"/>
          <p:cNvSpPr/>
          <p:nvPr/>
        </p:nvSpPr>
        <p:spPr>
          <a:xfrm>
            <a:off x="323776" y="1633655"/>
            <a:ext cx="359100" cy="706800"/>
          </a:xfrm>
          <a:prstGeom prst="roundRect">
            <a:avLst>
              <a:gd fmla="val 568" name="adj"/>
            </a:avLst>
          </a:prstGeom>
          <a:solidFill>
            <a:srgbClr val="31525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Document/File Transfer Icon (Provided by Getty Images)" id="281" name="Google Shape;281;p34"/>
          <p:cNvPicPr preferRelativeResize="0"/>
          <p:nvPr/>
        </p:nvPicPr>
        <p:blipFill rotWithShape="1">
          <a:blip r:embed="rId4">
            <a:alphaModFix/>
          </a:blip>
          <a:srcRect b="0" l="0" r="0" t="0"/>
          <a:stretch/>
        </p:blipFill>
        <p:spPr>
          <a:xfrm>
            <a:off x="323738" y="1856338"/>
            <a:ext cx="359173" cy="359229"/>
          </a:xfrm>
          <a:prstGeom prst="rect">
            <a:avLst/>
          </a:prstGeom>
          <a:noFill/>
          <a:ln>
            <a:noFill/>
          </a:ln>
        </p:spPr>
      </p:pic>
      <p:sp>
        <p:nvSpPr>
          <p:cNvPr id="282" name="Google Shape;282;p34"/>
          <p:cNvSpPr/>
          <p:nvPr/>
        </p:nvSpPr>
        <p:spPr>
          <a:xfrm>
            <a:off x="772641" y="1723398"/>
            <a:ext cx="1056300" cy="132000"/>
          </a:xfrm>
          <a:prstGeom prst="rect">
            <a:avLst/>
          </a:prstGeom>
          <a:noFill/>
          <a:ln>
            <a:noFill/>
          </a:ln>
        </p:spPr>
        <p:txBody>
          <a:bodyPr anchorCtr="0" anchor="t" bIns="0" lIns="0" spcFirstLastPara="1" rIns="0" wrap="square" tIns="0">
            <a:noAutofit/>
          </a:bodyPr>
          <a:lstStyle/>
          <a:p>
            <a:pPr indent="0" lvl="0" marL="0" marR="0" rtl="0" algn="l">
              <a:lnSpc>
                <a:spcPct val="126923"/>
              </a:lnSpc>
              <a:spcBef>
                <a:spcPts val="0"/>
              </a:spcBef>
              <a:spcAft>
                <a:spcPts val="0"/>
              </a:spcAft>
              <a:buClr>
                <a:srgbClr val="F9EEE7"/>
              </a:buClr>
              <a:buSzPts val="800"/>
              <a:buFont typeface="Quattrocento"/>
              <a:buNone/>
            </a:pPr>
            <a:r>
              <a:rPr b="0" i="0" lang="en" sz="800" u="none" cap="none" strike="noStrike">
                <a:solidFill>
                  <a:srgbClr val="F9EEE7"/>
                </a:solidFill>
                <a:latin typeface="Quattrocento"/>
                <a:ea typeface="Quattrocento"/>
                <a:cs typeface="Quattrocento"/>
                <a:sym typeface="Quattrocento"/>
              </a:rPr>
              <a:t>Processing &amp; Analysis</a:t>
            </a:r>
            <a:endParaRPr b="0" i="0" sz="800" u="none" cap="none" strike="noStrike"/>
          </a:p>
        </p:txBody>
      </p:sp>
      <p:sp>
        <p:nvSpPr>
          <p:cNvPr id="283" name="Google Shape;283;p34"/>
          <p:cNvSpPr/>
          <p:nvPr/>
        </p:nvSpPr>
        <p:spPr>
          <a:xfrm>
            <a:off x="772641" y="1909359"/>
            <a:ext cx="7957800" cy="1437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9EEE7"/>
              </a:buClr>
              <a:buSzPts val="700"/>
              <a:buFont typeface="Quattrocento"/>
              <a:buNone/>
            </a:pPr>
            <a:r>
              <a:rPr b="1" i="0" lang="en" sz="700" u="none" cap="none" strike="noStrike">
                <a:solidFill>
                  <a:srgbClr val="F9EEE7"/>
                </a:solidFill>
                <a:latin typeface="Quattrocento"/>
                <a:ea typeface="Quattrocento"/>
                <a:cs typeface="Quattrocento"/>
                <a:sym typeface="Quattrocento"/>
              </a:rPr>
              <a:t>Tools:</a:t>
            </a:r>
            <a:r>
              <a:rPr b="0" i="0" lang="en" sz="700" u="none" cap="none" strike="noStrike">
                <a:solidFill>
                  <a:srgbClr val="F9EEE7"/>
                </a:solidFill>
                <a:latin typeface="Quattrocento"/>
                <a:ea typeface="Quattrocento"/>
                <a:cs typeface="Quattrocento"/>
                <a:sym typeface="Quattrocento"/>
              </a:rPr>
              <a:t> Pandas, NumPy, Jupyter Notebook</a:t>
            </a:r>
            <a:endParaRPr b="0" i="0" sz="700" u="none" cap="none" strike="noStrike"/>
          </a:p>
        </p:txBody>
      </p:sp>
      <p:sp>
        <p:nvSpPr>
          <p:cNvPr id="284" name="Google Shape;284;p34"/>
          <p:cNvSpPr/>
          <p:nvPr/>
        </p:nvSpPr>
        <p:spPr>
          <a:xfrm>
            <a:off x="772641" y="2106928"/>
            <a:ext cx="7957800" cy="1437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9EEE7"/>
              </a:buClr>
              <a:buSzPts val="700"/>
              <a:buFont typeface="Quattrocento"/>
              <a:buNone/>
            </a:pPr>
            <a:r>
              <a:rPr b="1" i="0" lang="en" sz="700" u="none" cap="none" strike="noStrike">
                <a:solidFill>
                  <a:srgbClr val="F9EEE7"/>
                </a:solidFill>
                <a:latin typeface="Quattrocento"/>
                <a:ea typeface="Quattrocento"/>
                <a:cs typeface="Quattrocento"/>
                <a:sym typeface="Quattrocento"/>
              </a:rPr>
              <a:t>Function:</a:t>
            </a:r>
            <a:r>
              <a:rPr b="0" i="0" lang="en" sz="700" u="none" cap="none" strike="noStrike">
                <a:solidFill>
                  <a:srgbClr val="F9EEE7"/>
                </a:solidFill>
                <a:latin typeface="Quattrocento"/>
                <a:ea typeface="Quattrocento"/>
                <a:cs typeface="Quattrocento"/>
                <a:sym typeface="Quattrocento"/>
              </a:rPr>
              <a:t> Data cleaning, transformation, exploratory analysis, and quality validation</a:t>
            </a:r>
            <a:endParaRPr b="0" i="0" sz="700" u="none" cap="none" strike="noStrike"/>
          </a:p>
        </p:txBody>
      </p:sp>
      <p:sp>
        <p:nvSpPr>
          <p:cNvPr id="285" name="Google Shape;285;p34"/>
          <p:cNvSpPr/>
          <p:nvPr/>
        </p:nvSpPr>
        <p:spPr>
          <a:xfrm>
            <a:off x="314251" y="2439633"/>
            <a:ext cx="8515500" cy="725700"/>
          </a:xfrm>
          <a:prstGeom prst="roundRect">
            <a:avLst>
              <a:gd fmla="val 1856" name="adj"/>
            </a:avLst>
          </a:prstGeom>
          <a:solidFill>
            <a:srgbClr val="123332"/>
          </a:solidFill>
          <a:ln cap="flat" cmpd="sng" w="15225">
            <a:solidFill>
              <a:srgbClr val="4A6B6A"/>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86" name="Google Shape;286;p34"/>
          <p:cNvSpPr/>
          <p:nvPr/>
        </p:nvSpPr>
        <p:spPr>
          <a:xfrm>
            <a:off x="323776" y="2449158"/>
            <a:ext cx="359100" cy="706800"/>
          </a:xfrm>
          <a:prstGeom prst="roundRect">
            <a:avLst>
              <a:gd fmla="val 568" name="adj"/>
            </a:avLst>
          </a:prstGeom>
          <a:solidFill>
            <a:srgbClr val="31525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growth chart icon vector. Isolated contour symbol illustration (Provided by Getty Images)" id="287" name="Google Shape;287;p34"/>
          <p:cNvPicPr preferRelativeResize="0"/>
          <p:nvPr/>
        </p:nvPicPr>
        <p:blipFill rotWithShape="1">
          <a:blip r:embed="rId5">
            <a:alphaModFix/>
          </a:blip>
          <a:srcRect b="0" l="0" r="0" t="0"/>
          <a:stretch/>
        </p:blipFill>
        <p:spPr>
          <a:xfrm>
            <a:off x="284500" y="2588374"/>
            <a:ext cx="387149" cy="387149"/>
          </a:xfrm>
          <a:prstGeom prst="rect">
            <a:avLst/>
          </a:prstGeom>
          <a:noFill/>
          <a:ln>
            <a:noFill/>
          </a:ln>
        </p:spPr>
      </p:pic>
      <p:sp>
        <p:nvSpPr>
          <p:cNvPr id="288" name="Google Shape;288;p34"/>
          <p:cNvSpPr/>
          <p:nvPr/>
        </p:nvSpPr>
        <p:spPr>
          <a:xfrm>
            <a:off x="772641" y="2538902"/>
            <a:ext cx="1056300" cy="132000"/>
          </a:xfrm>
          <a:prstGeom prst="rect">
            <a:avLst/>
          </a:prstGeom>
          <a:noFill/>
          <a:ln>
            <a:noFill/>
          </a:ln>
        </p:spPr>
        <p:txBody>
          <a:bodyPr anchorCtr="0" anchor="t" bIns="0" lIns="0" spcFirstLastPara="1" rIns="0" wrap="square" tIns="0">
            <a:noAutofit/>
          </a:bodyPr>
          <a:lstStyle/>
          <a:p>
            <a:pPr indent="0" lvl="0" marL="0" marR="0" rtl="0" algn="l">
              <a:lnSpc>
                <a:spcPct val="126923"/>
              </a:lnSpc>
              <a:spcBef>
                <a:spcPts val="0"/>
              </a:spcBef>
              <a:spcAft>
                <a:spcPts val="0"/>
              </a:spcAft>
              <a:buClr>
                <a:srgbClr val="F9EEE7"/>
              </a:buClr>
              <a:buSzPts val="800"/>
              <a:buFont typeface="Quattrocento"/>
              <a:buNone/>
            </a:pPr>
            <a:r>
              <a:rPr b="0" i="0" lang="en" sz="800" u="none" cap="none" strike="noStrike">
                <a:solidFill>
                  <a:srgbClr val="F9EEE7"/>
                </a:solidFill>
                <a:latin typeface="Quattrocento"/>
                <a:ea typeface="Quattrocento"/>
                <a:cs typeface="Quattrocento"/>
                <a:sym typeface="Quattrocento"/>
              </a:rPr>
              <a:t>Modeling Engine</a:t>
            </a:r>
            <a:endParaRPr b="0" i="0" sz="800" u="none" cap="none" strike="noStrike"/>
          </a:p>
        </p:txBody>
      </p:sp>
      <p:sp>
        <p:nvSpPr>
          <p:cNvPr id="289" name="Google Shape;289;p34"/>
          <p:cNvSpPr/>
          <p:nvPr/>
        </p:nvSpPr>
        <p:spPr>
          <a:xfrm>
            <a:off x="772641" y="2724863"/>
            <a:ext cx="7957800" cy="1437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9EEE7"/>
              </a:buClr>
              <a:buSzPts val="700"/>
              <a:buFont typeface="Quattrocento"/>
              <a:buNone/>
            </a:pPr>
            <a:r>
              <a:rPr b="1" i="0" lang="en" sz="700" u="none" cap="none" strike="noStrike">
                <a:solidFill>
                  <a:srgbClr val="F9EEE7"/>
                </a:solidFill>
                <a:latin typeface="Quattrocento"/>
                <a:ea typeface="Quattrocento"/>
                <a:cs typeface="Quattrocento"/>
                <a:sym typeface="Quattrocento"/>
              </a:rPr>
              <a:t>Tools:</a:t>
            </a:r>
            <a:r>
              <a:rPr b="0" i="0" lang="en" sz="700" u="none" cap="none" strike="noStrike">
                <a:solidFill>
                  <a:srgbClr val="F9EEE7"/>
                </a:solidFill>
                <a:latin typeface="Quattrocento"/>
                <a:ea typeface="Quattrocento"/>
                <a:cs typeface="Quattrocento"/>
                <a:sym typeface="Quattrocento"/>
              </a:rPr>
              <a:t> Statsmodels (ARIMA), Prophet, custom NumPy financial calculators</a:t>
            </a:r>
            <a:endParaRPr b="0" i="0" sz="700" u="none" cap="none" strike="noStrike"/>
          </a:p>
        </p:txBody>
      </p:sp>
      <p:sp>
        <p:nvSpPr>
          <p:cNvPr id="290" name="Google Shape;290;p34"/>
          <p:cNvSpPr/>
          <p:nvPr/>
        </p:nvSpPr>
        <p:spPr>
          <a:xfrm>
            <a:off x="772641" y="2922432"/>
            <a:ext cx="7957800" cy="1437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9EEE7"/>
              </a:buClr>
              <a:buSzPts val="700"/>
              <a:buFont typeface="Quattrocento"/>
              <a:buNone/>
            </a:pPr>
            <a:r>
              <a:rPr b="1" i="0" lang="en" sz="700" u="none" cap="none" strike="noStrike">
                <a:solidFill>
                  <a:srgbClr val="F9EEE7"/>
                </a:solidFill>
                <a:latin typeface="Quattrocento"/>
                <a:ea typeface="Quattrocento"/>
                <a:cs typeface="Quattrocento"/>
                <a:sym typeface="Quattrocento"/>
              </a:rPr>
              <a:t>Function:</a:t>
            </a:r>
            <a:r>
              <a:rPr b="0" i="0" lang="en" sz="700" u="none" cap="none" strike="noStrike">
                <a:solidFill>
                  <a:srgbClr val="F9EEE7"/>
                </a:solidFill>
                <a:latin typeface="Quattrocento"/>
                <a:ea typeface="Quattrocento"/>
                <a:cs typeface="Quattrocento"/>
                <a:sym typeface="Quattrocento"/>
              </a:rPr>
              <a:t> Time-series forecasting, NPV/IRR computation, scenario simulations</a:t>
            </a:r>
            <a:endParaRPr b="0" i="0" sz="700" u="none" cap="none" strike="noStrike"/>
          </a:p>
        </p:txBody>
      </p:sp>
      <p:sp>
        <p:nvSpPr>
          <p:cNvPr id="291" name="Google Shape;291;p34"/>
          <p:cNvSpPr/>
          <p:nvPr/>
        </p:nvSpPr>
        <p:spPr>
          <a:xfrm>
            <a:off x="314251" y="3255137"/>
            <a:ext cx="8515500" cy="725700"/>
          </a:xfrm>
          <a:prstGeom prst="roundRect">
            <a:avLst>
              <a:gd fmla="val 1856" name="adj"/>
            </a:avLst>
          </a:prstGeom>
          <a:solidFill>
            <a:srgbClr val="123332"/>
          </a:solidFill>
          <a:ln cap="flat" cmpd="sng" w="15225">
            <a:solidFill>
              <a:srgbClr val="4A6B6A"/>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92" name="Google Shape;292;p34"/>
          <p:cNvSpPr/>
          <p:nvPr/>
        </p:nvSpPr>
        <p:spPr>
          <a:xfrm>
            <a:off x="323776" y="3264662"/>
            <a:ext cx="359100" cy="706800"/>
          </a:xfrm>
          <a:prstGeom prst="roundRect">
            <a:avLst>
              <a:gd fmla="val 568" name="adj"/>
            </a:avLst>
          </a:prstGeom>
          <a:solidFill>
            <a:srgbClr val="31525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Compact disk and floppy diskette color icon. Different data storage symbol, gradient style pictogram on white background. Office item sign for mobile concept and web design. Vector graphics. (Provided by Getty Images)" id="293" name="Google Shape;293;p34"/>
          <p:cNvPicPr preferRelativeResize="0"/>
          <p:nvPr/>
        </p:nvPicPr>
        <p:blipFill rotWithShape="1">
          <a:blip r:embed="rId6">
            <a:alphaModFix/>
          </a:blip>
          <a:srcRect b="0" l="0" r="0" t="0"/>
          <a:stretch/>
        </p:blipFill>
        <p:spPr>
          <a:xfrm>
            <a:off x="335025" y="3454396"/>
            <a:ext cx="336650" cy="336712"/>
          </a:xfrm>
          <a:prstGeom prst="rect">
            <a:avLst/>
          </a:prstGeom>
          <a:noFill/>
          <a:ln>
            <a:noFill/>
          </a:ln>
        </p:spPr>
      </p:pic>
      <p:sp>
        <p:nvSpPr>
          <p:cNvPr id="294" name="Google Shape;294;p34"/>
          <p:cNvSpPr/>
          <p:nvPr/>
        </p:nvSpPr>
        <p:spPr>
          <a:xfrm>
            <a:off x="772641" y="3354406"/>
            <a:ext cx="1056300" cy="132000"/>
          </a:xfrm>
          <a:prstGeom prst="rect">
            <a:avLst/>
          </a:prstGeom>
          <a:noFill/>
          <a:ln>
            <a:noFill/>
          </a:ln>
        </p:spPr>
        <p:txBody>
          <a:bodyPr anchorCtr="0" anchor="t" bIns="0" lIns="0" spcFirstLastPara="1" rIns="0" wrap="square" tIns="0">
            <a:noAutofit/>
          </a:bodyPr>
          <a:lstStyle/>
          <a:p>
            <a:pPr indent="0" lvl="0" marL="0" marR="0" rtl="0" algn="l">
              <a:lnSpc>
                <a:spcPct val="126923"/>
              </a:lnSpc>
              <a:spcBef>
                <a:spcPts val="0"/>
              </a:spcBef>
              <a:spcAft>
                <a:spcPts val="0"/>
              </a:spcAft>
              <a:buClr>
                <a:srgbClr val="F9EEE7"/>
              </a:buClr>
              <a:buSzPts val="800"/>
              <a:buFont typeface="Quattrocento"/>
              <a:buNone/>
            </a:pPr>
            <a:r>
              <a:rPr b="0" i="0" lang="en" sz="800" u="none" cap="none" strike="noStrike">
                <a:solidFill>
                  <a:srgbClr val="F9EEE7"/>
                </a:solidFill>
                <a:latin typeface="Quattrocento"/>
                <a:ea typeface="Quattrocento"/>
                <a:cs typeface="Quattrocento"/>
                <a:sym typeface="Quattrocento"/>
              </a:rPr>
              <a:t>Data Storage</a:t>
            </a:r>
            <a:endParaRPr b="0" i="0" sz="800" u="none" cap="none" strike="noStrike"/>
          </a:p>
        </p:txBody>
      </p:sp>
      <p:sp>
        <p:nvSpPr>
          <p:cNvPr id="295" name="Google Shape;295;p34"/>
          <p:cNvSpPr/>
          <p:nvPr/>
        </p:nvSpPr>
        <p:spPr>
          <a:xfrm>
            <a:off x="772641" y="3540366"/>
            <a:ext cx="7957800" cy="1437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9EEE7"/>
              </a:buClr>
              <a:buSzPts val="700"/>
              <a:buFont typeface="Quattrocento"/>
              <a:buNone/>
            </a:pPr>
            <a:r>
              <a:rPr b="1" i="0" lang="en" sz="700" u="none" cap="none" strike="noStrike">
                <a:solidFill>
                  <a:srgbClr val="F9EEE7"/>
                </a:solidFill>
                <a:latin typeface="Quattrocento"/>
                <a:ea typeface="Quattrocento"/>
                <a:cs typeface="Quattrocento"/>
                <a:sym typeface="Quattrocento"/>
              </a:rPr>
              <a:t>Tools:</a:t>
            </a:r>
            <a:r>
              <a:rPr b="0" i="0" lang="en" sz="700" u="none" cap="none" strike="noStrike">
                <a:solidFill>
                  <a:srgbClr val="F9EEE7"/>
                </a:solidFill>
                <a:latin typeface="Quattrocento"/>
                <a:ea typeface="Quattrocento"/>
                <a:cs typeface="Quattrocento"/>
                <a:sym typeface="Quattrocento"/>
              </a:rPr>
              <a:t> PostgreSQL (optional for historical archiving)</a:t>
            </a:r>
            <a:endParaRPr b="0" i="0" sz="700" u="none" cap="none" strike="noStrike"/>
          </a:p>
        </p:txBody>
      </p:sp>
      <p:sp>
        <p:nvSpPr>
          <p:cNvPr id="296" name="Google Shape;296;p34"/>
          <p:cNvSpPr/>
          <p:nvPr/>
        </p:nvSpPr>
        <p:spPr>
          <a:xfrm>
            <a:off x="772641" y="3737936"/>
            <a:ext cx="7957800" cy="1437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9EEE7"/>
              </a:buClr>
              <a:buSzPts val="700"/>
              <a:buFont typeface="Quattrocento"/>
              <a:buNone/>
            </a:pPr>
            <a:r>
              <a:rPr b="1" i="0" lang="en" sz="700" u="none" cap="none" strike="noStrike">
                <a:solidFill>
                  <a:srgbClr val="F9EEE7"/>
                </a:solidFill>
                <a:latin typeface="Quattrocento"/>
                <a:ea typeface="Quattrocento"/>
                <a:cs typeface="Quattrocento"/>
                <a:sym typeface="Quattrocento"/>
              </a:rPr>
              <a:t>Function:</a:t>
            </a:r>
            <a:r>
              <a:rPr b="0" i="0" lang="en" sz="700" u="none" cap="none" strike="noStrike">
                <a:solidFill>
                  <a:srgbClr val="F9EEE7"/>
                </a:solidFill>
                <a:latin typeface="Quattrocento"/>
                <a:ea typeface="Quattrocento"/>
                <a:cs typeface="Quattrocento"/>
                <a:sym typeface="Quattrocento"/>
              </a:rPr>
              <a:t> Persistent storage for model outputs and audit trails</a:t>
            </a:r>
            <a:endParaRPr b="0" i="0" sz="700" u="none" cap="none" strike="noStrike"/>
          </a:p>
        </p:txBody>
      </p:sp>
      <p:sp>
        <p:nvSpPr>
          <p:cNvPr id="297" name="Google Shape;297;p34"/>
          <p:cNvSpPr/>
          <p:nvPr/>
        </p:nvSpPr>
        <p:spPr>
          <a:xfrm>
            <a:off x="314251" y="4070641"/>
            <a:ext cx="8515500" cy="725700"/>
          </a:xfrm>
          <a:prstGeom prst="roundRect">
            <a:avLst>
              <a:gd fmla="val 1856" name="adj"/>
            </a:avLst>
          </a:prstGeom>
          <a:solidFill>
            <a:srgbClr val="123332"/>
          </a:solidFill>
          <a:ln cap="flat" cmpd="sng" w="15225">
            <a:solidFill>
              <a:srgbClr val="4A6B6A"/>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98" name="Google Shape;298;p34"/>
          <p:cNvSpPr/>
          <p:nvPr/>
        </p:nvSpPr>
        <p:spPr>
          <a:xfrm>
            <a:off x="323776" y="4080166"/>
            <a:ext cx="359100" cy="706800"/>
          </a:xfrm>
          <a:prstGeom prst="roundRect">
            <a:avLst>
              <a:gd fmla="val 568" name="adj"/>
            </a:avLst>
          </a:prstGeom>
          <a:solidFill>
            <a:srgbClr val="31525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Analytics, business presentation, pie chart vector, statistics icon (Provided by Getty Images)" id="299" name="Google Shape;299;p34"/>
          <p:cNvPicPr preferRelativeResize="0"/>
          <p:nvPr/>
        </p:nvPicPr>
        <p:blipFill rotWithShape="1">
          <a:blip r:embed="rId7">
            <a:alphaModFix/>
          </a:blip>
          <a:srcRect b="0" l="0" r="0" t="0"/>
          <a:stretch/>
        </p:blipFill>
        <p:spPr>
          <a:xfrm>
            <a:off x="284510" y="4214750"/>
            <a:ext cx="437652" cy="437652"/>
          </a:xfrm>
          <a:prstGeom prst="rect">
            <a:avLst/>
          </a:prstGeom>
          <a:noFill/>
          <a:ln>
            <a:noFill/>
          </a:ln>
        </p:spPr>
      </p:pic>
      <p:sp>
        <p:nvSpPr>
          <p:cNvPr id="300" name="Google Shape;300;p34"/>
          <p:cNvSpPr/>
          <p:nvPr/>
        </p:nvSpPr>
        <p:spPr>
          <a:xfrm>
            <a:off x="772641" y="4169909"/>
            <a:ext cx="1056300" cy="132000"/>
          </a:xfrm>
          <a:prstGeom prst="rect">
            <a:avLst/>
          </a:prstGeom>
          <a:noFill/>
          <a:ln>
            <a:noFill/>
          </a:ln>
        </p:spPr>
        <p:txBody>
          <a:bodyPr anchorCtr="0" anchor="t" bIns="0" lIns="0" spcFirstLastPara="1" rIns="0" wrap="square" tIns="0">
            <a:noAutofit/>
          </a:bodyPr>
          <a:lstStyle/>
          <a:p>
            <a:pPr indent="0" lvl="0" marL="0" marR="0" rtl="0" algn="l">
              <a:lnSpc>
                <a:spcPct val="126923"/>
              </a:lnSpc>
              <a:spcBef>
                <a:spcPts val="0"/>
              </a:spcBef>
              <a:spcAft>
                <a:spcPts val="0"/>
              </a:spcAft>
              <a:buClr>
                <a:srgbClr val="F9EEE7"/>
              </a:buClr>
              <a:buSzPts val="800"/>
              <a:buFont typeface="Quattrocento"/>
              <a:buNone/>
            </a:pPr>
            <a:r>
              <a:rPr b="0" i="0" lang="en" sz="800" u="none" cap="none" strike="noStrike">
                <a:solidFill>
                  <a:srgbClr val="F9EEE7"/>
                </a:solidFill>
                <a:latin typeface="Quattrocento"/>
                <a:ea typeface="Quattrocento"/>
                <a:cs typeface="Quattrocento"/>
                <a:sym typeface="Quattrocento"/>
              </a:rPr>
              <a:t>Visualization Layer</a:t>
            </a:r>
            <a:endParaRPr b="0" i="0" sz="800" u="none" cap="none" strike="noStrike"/>
          </a:p>
        </p:txBody>
      </p:sp>
      <p:sp>
        <p:nvSpPr>
          <p:cNvPr id="301" name="Google Shape;301;p34"/>
          <p:cNvSpPr/>
          <p:nvPr/>
        </p:nvSpPr>
        <p:spPr>
          <a:xfrm>
            <a:off x="772641" y="4355870"/>
            <a:ext cx="7957800" cy="1437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9EEE7"/>
              </a:buClr>
              <a:buSzPts val="700"/>
              <a:buFont typeface="Quattrocento"/>
              <a:buNone/>
            </a:pPr>
            <a:r>
              <a:rPr b="1" i="0" lang="en" sz="700" u="none" cap="none" strike="noStrike">
                <a:solidFill>
                  <a:srgbClr val="F9EEE7"/>
                </a:solidFill>
                <a:latin typeface="Quattrocento"/>
                <a:ea typeface="Quattrocento"/>
                <a:cs typeface="Quattrocento"/>
                <a:sym typeface="Quattrocento"/>
              </a:rPr>
              <a:t>Tools:</a:t>
            </a:r>
            <a:r>
              <a:rPr b="0" i="0" lang="en" sz="700" u="none" cap="none" strike="noStrike">
                <a:solidFill>
                  <a:srgbClr val="F9EEE7"/>
                </a:solidFill>
                <a:latin typeface="Quattrocento"/>
                <a:ea typeface="Quattrocento"/>
                <a:cs typeface="Quattrocento"/>
                <a:sym typeface="Quattrocento"/>
              </a:rPr>
              <a:t> Tableau Desktop with live API connections</a:t>
            </a:r>
            <a:endParaRPr b="0" i="0" sz="700" u="none" cap="none" strike="noStrike"/>
          </a:p>
        </p:txBody>
      </p:sp>
      <p:sp>
        <p:nvSpPr>
          <p:cNvPr id="302" name="Google Shape;302;p34"/>
          <p:cNvSpPr/>
          <p:nvPr/>
        </p:nvSpPr>
        <p:spPr>
          <a:xfrm>
            <a:off x="772641" y="4553439"/>
            <a:ext cx="7957800" cy="1437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9EEE7"/>
              </a:buClr>
              <a:buSzPts val="700"/>
              <a:buFont typeface="Quattrocento"/>
              <a:buNone/>
            </a:pPr>
            <a:r>
              <a:rPr b="1" i="0" lang="en" sz="700" u="none" cap="none" strike="noStrike">
                <a:solidFill>
                  <a:srgbClr val="F9EEE7"/>
                </a:solidFill>
                <a:latin typeface="Quattrocento"/>
                <a:ea typeface="Quattrocento"/>
                <a:cs typeface="Quattrocento"/>
                <a:sym typeface="Quattrocento"/>
              </a:rPr>
              <a:t>Function:</a:t>
            </a:r>
            <a:r>
              <a:rPr b="0" i="0" lang="en" sz="700" u="none" cap="none" strike="noStrike">
                <a:solidFill>
                  <a:srgbClr val="F9EEE7"/>
                </a:solidFill>
                <a:latin typeface="Quattrocento"/>
                <a:ea typeface="Quattrocento"/>
                <a:cs typeface="Quattrocento"/>
                <a:sym typeface="Quattrocento"/>
              </a:rPr>
              <a:t> Interactive dashboards, parameter controls, stakeholder reporting</a:t>
            </a:r>
            <a:endParaRPr b="0" i="0" sz="700" u="none" cap="none" strike="noStrike"/>
          </a:p>
        </p:txBody>
      </p:sp>
      <p:sp>
        <p:nvSpPr>
          <p:cNvPr id="303" name="Google Shape;303;p34"/>
          <p:cNvSpPr/>
          <p:nvPr/>
        </p:nvSpPr>
        <p:spPr>
          <a:xfrm>
            <a:off x="8015350" y="4833950"/>
            <a:ext cx="1086600" cy="264000"/>
          </a:xfrm>
          <a:prstGeom prst="rect">
            <a:avLst/>
          </a:prstGeom>
          <a:solidFill>
            <a:srgbClr val="1233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4" name="Google Shape;304;p34"/>
          <p:cNvPicPr preferRelativeResize="0"/>
          <p:nvPr/>
        </p:nvPicPr>
        <p:blipFill>
          <a:blip r:embed="rId8">
            <a:alphaModFix/>
          </a:blip>
          <a:stretch>
            <a:fillRect/>
          </a:stretch>
        </p:blipFill>
        <p:spPr>
          <a:xfrm>
            <a:off x="5550213" y="630125"/>
            <a:ext cx="904199" cy="904199"/>
          </a:xfrm>
          <a:prstGeom prst="rect">
            <a:avLst/>
          </a:prstGeom>
          <a:noFill/>
          <a:ln>
            <a:noFill/>
          </a:ln>
        </p:spPr>
      </p:pic>
      <p:pic>
        <p:nvPicPr>
          <p:cNvPr id="305" name="Google Shape;305;p34"/>
          <p:cNvPicPr preferRelativeResize="0"/>
          <p:nvPr/>
        </p:nvPicPr>
        <p:blipFill>
          <a:blip r:embed="rId9">
            <a:alphaModFix/>
          </a:blip>
          <a:stretch>
            <a:fillRect/>
          </a:stretch>
        </p:blipFill>
        <p:spPr>
          <a:xfrm>
            <a:off x="6460925" y="1624188"/>
            <a:ext cx="625760" cy="725699"/>
          </a:xfrm>
          <a:prstGeom prst="rect">
            <a:avLst/>
          </a:prstGeom>
          <a:noFill/>
          <a:ln>
            <a:noFill/>
          </a:ln>
        </p:spPr>
      </p:pic>
      <p:pic>
        <p:nvPicPr>
          <p:cNvPr id="306" name="Google Shape;306;p34"/>
          <p:cNvPicPr preferRelativeResize="0"/>
          <p:nvPr/>
        </p:nvPicPr>
        <p:blipFill>
          <a:blip r:embed="rId10">
            <a:alphaModFix/>
          </a:blip>
          <a:stretch>
            <a:fillRect/>
          </a:stretch>
        </p:blipFill>
        <p:spPr>
          <a:xfrm>
            <a:off x="4797825" y="1633576"/>
            <a:ext cx="706801" cy="706801"/>
          </a:xfrm>
          <a:prstGeom prst="rect">
            <a:avLst/>
          </a:prstGeom>
          <a:noFill/>
          <a:ln>
            <a:noFill/>
          </a:ln>
        </p:spPr>
      </p:pic>
      <p:pic>
        <p:nvPicPr>
          <p:cNvPr id="307" name="Google Shape;307;p34"/>
          <p:cNvPicPr preferRelativeResize="0"/>
          <p:nvPr/>
        </p:nvPicPr>
        <p:blipFill>
          <a:blip r:embed="rId11">
            <a:alphaModFix/>
          </a:blip>
          <a:stretch>
            <a:fillRect/>
          </a:stretch>
        </p:blipFill>
        <p:spPr>
          <a:xfrm>
            <a:off x="5594525" y="1633642"/>
            <a:ext cx="706799" cy="706792"/>
          </a:xfrm>
          <a:prstGeom prst="rect">
            <a:avLst/>
          </a:prstGeom>
          <a:noFill/>
          <a:ln>
            <a:noFill/>
          </a:ln>
        </p:spPr>
      </p:pic>
      <p:pic>
        <p:nvPicPr>
          <p:cNvPr id="308" name="Google Shape;308;p34"/>
          <p:cNvPicPr preferRelativeResize="0"/>
          <p:nvPr/>
        </p:nvPicPr>
        <p:blipFill>
          <a:blip r:embed="rId12">
            <a:alphaModFix/>
          </a:blip>
          <a:stretch>
            <a:fillRect/>
          </a:stretch>
        </p:blipFill>
        <p:spPr>
          <a:xfrm>
            <a:off x="5597723" y="3267788"/>
            <a:ext cx="700412" cy="700412"/>
          </a:xfrm>
          <a:prstGeom prst="rect">
            <a:avLst/>
          </a:prstGeom>
          <a:noFill/>
          <a:ln>
            <a:noFill/>
          </a:ln>
        </p:spPr>
      </p:pic>
      <p:pic>
        <p:nvPicPr>
          <p:cNvPr id="309" name="Google Shape;309;p34"/>
          <p:cNvPicPr preferRelativeResize="0"/>
          <p:nvPr/>
        </p:nvPicPr>
        <p:blipFill>
          <a:blip r:embed="rId13">
            <a:alphaModFix/>
          </a:blip>
          <a:stretch>
            <a:fillRect/>
          </a:stretch>
        </p:blipFill>
        <p:spPr>
          <a:xfrm>
            <a:off x="4707925" y="4104825"/>
            <a:ext cx="3168651" cy="65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5"/>
          <p:cNvSpPr/>
          <p:nvPr/>
        </p:nvSpPr>
        <p:spPr>
          <a:xfrm>
            <a:off x="488148" y="398775"/>
            <a:ext cx="6386100" cy="410400"/>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FFD9BE"/>
              </a:buClr>
              <a:buSzPts val="2600"/>
              <a:buFont typeface="Quattrocento"/>
              <a:buNone/>
            </a:pPr>
            <a:r>
              <a:rPr b="0" i="0" lang="en" sz="2600" u="none" cap="none" strike="noStrike">
                <a:solidFill>
                  <a:srgbClr val="FFD9BE"/>
                </a:solidFill>
                <a:latin typeface="Quattrocento"/>
                <a:ea typeface="Quattrocento"/>
                <a:cs typeface="Quattrocento"/>
                <a:sym typeface="Quattrocento"/>
              </a:rPr>
              <a:t>Team Structure &amp; Responsibilities</a:t>
            </a:r>
            <a:endParaRPr b="0" i="0" sz="2600" u="none" cap="none" strike="noStrike"/>
          </a:p>
        </p:txBody>
      </p:sp>
      <p:sp>
        <p:nvSpPr>
          <p:cNvPr id="316" name="Google Shape;316;p35"/>
          <p:cNvSpPr/>
          <p:nvPr/>
        </p:nvSpPr>
        <p:spPr>
          <a:xfrm>
            <a:off x="488156" y="1088008"/>
            <a:ext cx="4014118" cy="1014115"/>
          </a:xfrm>
          <a:prstGeom prst="roundRect">
            <a:avLst>
              <a:gd fmla="val 2063" name="adj"/>
            </a:avLst>
          </a:prstGeom>
          <a:solidFill>
            <a:srgbClr val="31525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17" name="Google Shape;317;p35"/>
          <p:cNvSpPr/>
          <p:nvPr/>
        </p:nvSpPr>
        <p:spPr>
          <a:xfrm>
            <a:off x="627600" y="1130850"/>
            <a:ext cx="3874800" cy="2052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9EEE7"/>
              </a:buClr>
              <a:buSzPts val="1300"/>
              <a:buFont typeface="Quattrocento"/>
              <a:buNone/>
            </a:pPr>
            <a:r>
              <a:rPr b="0" i="0" lang="en" sz="1300" u="none" cap="none" strike="noStrike">
                <a:solidFill>
                  <a:srgbClr val="F9EEE7"/>
                </a:solidFill>
                <a:latin typeface="Quattrocento"/>
                <a:ea typeface="Quattrocento"/>
                <a:cs typeface="Quattrocento"/>
                <a:sym typeface="Quattrocento"/>
              </a:rPr>
              <a:t>API &amp; Data Engineering (Mohammed Al-Muqsit</a:t>
            </a:r>
            <a:r>
              <a:rPr lang="en" sz="1300">
                <a:solidFill>
                  <a:srgbClr val="F9EEE7"/>
                </a:solidFill>
                <a:latin typeface="Quattrocento"/>
                <a:ea typeface="Quattrocento"/>
                <a:cs typeface="Quattrocento"/>
                <a:sym typeface="Quattrocento"/>
              </a:rPr>
              <a:t>)</a:t>
            </a:r>
            <a:endParaRPr b="0" i="0" sz="1300" u="none" cap="none" strike="noStrike"/>
          </a:p>
        </p:txBody>
      </p:sp>
      <p:sp>
        <p:nvSpPr>
          <p:cNvPr id="318" name="Google Shape;318;p35"/>
          <p:cNvSpPr/>
          <p:nvPr/>
        </p:nvSpPr>
        <p:spPr>
          <a:xfrm>
            <a:off x="627608" y="1516186"/>
            <a:ext cx="3735214" cy="44648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9EEE7"/>
              </a:buClr>
              <a:buSzPts val="1100"/>
              <a:buFont typeface="Quattrocento"/>
              <a:buNone/>
            </a:pPr>
            <a:r>
              <a:rPr b="0" i="0" lang="en" sz="1100" u="none" cap="none" strike="noStrike">
                <a:solidFill>
                  <a:srgbClr val="F9EEE7"/>
                </a:solidFill>
                <a:latin typeface="Quattrocento"/>
                <a:ea typeface="Quattrocento"/>
                <a:cs typeface="Quattrocento"/>
                <a:sym typeface="Quattrocento"/>
              </a:rPr>
              <a:t>Responsible for API integrations, data pipeline architecture, and dataset refresh automation</a:t>
            </a:r>
            <a:endParaRPr b="0" i="0" sz="1100" u="none" cap="none" strike="noStrike"/>
          </a:p>
        </p:txBody>
      </p:sp>
      <p:sp>
        <p:nvSpPr>
          <p:cNvPr id="319" name="Google Shape;319;p35"/>
          <p:cNvSpPr/>
          <p:nvPr/>
        </p:nvSpPr>
        <p:spPr>
          <a:xfrm>
            <a:off x="4641726" y="1088008"/>
            <a:ext cx="4014118" cy="1014115"/>
          </a:xfrm>
          <a:prstGeom prst="roundRect">
            <a:avLst>
              <a:gd fmla="val 2063" name="adj"/>
            </a:avLst>
          </a:prstGeom>
          <a:solidFill>
            <a:srgbClr val="31525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20" name="Google Shape;320;p35"/>
          <p:cNvSpPr/>
          <p:nvPr/>
        </p:nvSpPr>
        <p:spPr>
          <a:xfrm>
            <a:off x="4781173" y="1130900"/>
            <a:ext cx="2664600" cy="2052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9EEE7"/>
              </a:buClr>
              <a:buSzPts val="1300"/>
              <a:buFont typeface="Quattrocento"/>
              <a:buNone/>
            </a:pPr>
            <a:r>
              <a:rPr b="0" i="0" lang="en" sz="1300" u="none" cap="none" strike="noStrike">
                <a:solidFill>
                  <a:srgbClr val="F9EEE7"/>
                </a:solidFill>
                <a:latin typeface="Quattrocento"/>
                <a:ea typeface="Quattrocento"/>
                <a:cs typeface="Quattrocento"/>
                <a:sym typeface="Quattrocento"/>
              </a:rPr>
              <a:t>Time-Series Modeling (Avirup Ray)</a:t>
            </a:r>
            <a:endParaRPr b="0" i="0" sz="1300" u="none" cap="none" strike="noStrike"/>
          </a:p>
        </p:txBody>
      </p:sp>
      <p:sp>
        <p:nvSpPr>
          <p:cNvPr id="321" name="Google Shape;321;p35"/>
          <p:cNvSpPr/>
          <p:nvPr/>
        </p:nvSpPr>
        <p:spPr>
          <a:xfrm>
            <a:off x="4781178" y="1516186"/>
            <a:ext cx="3735214" cy="44648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9EEE7"/>
              </a:buClr>
              <a:buSzPts val="1100"/>
              <a:buFont typeface="Quattrocento"/>
              <a:buNone/>
            </a:pPr>
            <a:r>
              <a:rPr b="0" i="0" lang="en" sz="1100" u="none" cap="none" strike="noStrike">
                <a:solidFill>
                  <a:srgbClr val="F9EEE7"/>
                </a:solidFill>
                <a:latin typeface="Quattrocento"/>
                <a:ea typeface="Quattrocento"/>
                <a:cs typeface="Quattrocento"/>
                <a:sym typeface="Quattrocento"/>
              </a:rPr>
              <a:t>Develops and validates ARIMA/Prophet forecasts, handles model tuning and accuracy evaluation</a:t>
            </a:r>
            <a:endParaRPr b="0" i="0" sz="1100" u="none" cap="none" strike="noStrike"/>
          </a:p>
        </p:txBody>
      </p:sp>
      <p:sp>
        <p:nvSpPr>
          <p:cNvPr id="322" name="Google Shape;322;p35"/>
          <p:cNvSpPr/>
          <p:nvPr/>
        </p:nvSpPr>
        <p:spPr>
          <a:xfrm>
            <a:off x="488156" y="2241575"/>
            <a:ext cx="4014118" cy="1014115"/>
          </a:xfrm>
          <a:prstGeom prst="roundRect">
            <a:avLst>
              <a:gd fmla="val 2063" name="adj"/>
            </a:avLst>
          </a:prstGeom>
          <a:solidFill>
            <a:srgbClr val="31525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23" name="Google Shape;323;p35"/>
          <p:cNvSpPr/>
          <p:nvPr/>
        </p:nvSpPr>
        <p:spPr>
          <a:xfrm>
            <a:off x="627594" y="2283400"/>
            <a:ext cx="2821500" cy="2052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9EEE7"/>
              </a:buClr>
              <a:buSzPts val="1300"/>
              <a:buFont typeface="Quattrocento"/>
              <a:buNone/>
            </a:pPr>
            <a:r>
              <a:rPr b="0" i="0" lang="en" sz="1300" u="none" cap="none" strike="noStrike">
                <a:solidFill>
                  <a:srgbClr val="F9EEE7"/>
                </a:solidFill>
                <a:latin typeface="Quattrocento"/>
                <a:ea typeface="Quattrocento"/>
                <a:cs typeface="Quattrocento"/>
                <a:sym typeface="Quattrocento"/>
              </a:rPr>
              <a:t>Financial Analysis (Sha</a:t>
            </a:r>
            <a:r>
              <a:rPr lang="en" sz="1300">
                <a:solidFill>
                  <a:srgbClr val="F9EEE7"/>
                </a:solidFill>
                <a:latin typeface="Quattrocento"/>
                <a:ea typeface="Quattrocento"/>
                <a:cs typeface="Quattrocento"/>
                <a:sym typeface="Quattrocento"/>
              </a:rPr>
              <a:t>fin Rehman)</a:t>
            </a:r>
            <a:endParaRPr b="0" i="0" sz="1300" u="none" cap="none" strike="noStrike"/>
          </a:p>
        </p:txBody>
      </p:sp>
      <p:sp>
        <p:nvSpPr>
          <p:cNvPr id="324" name="Google Shape;324;p35"/>
          <p:cNvSpPr/>
          <p:nvPr/>
        </p:nvSpPr>
        <p:spPr>
          <a:xfrm>
            <a:off x="627608" y="2669753"/>
            <a:ext cx="3735214" cy="44648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9EEE7"/>
              </a:buClr>
              <a:buSzPts val="1100"/>
              <a:buFont typeface="Quattrocento"/>
              <a:buNone/>
            </a:pPr>
            <a:r>
              <a:rPr b="0" i="0" lang="en" sz="1100" u="none" cap="none" strike="noStrike">
                <a:solidFill>
                  <a:srgbClr val="F9EEE7"/>
                </a:solidFill>
                <a:latin typeface="Quattrocento"/>
                <a:ea typeface="Quattrocento"/>
                <a:cs typeface="Quattrocento"/>
                <a:sym typeface="Quattrocento"/>
              </a:rPr>
              <a:t>Builds NPV/IRR calculators, rent-vs-buy break-even logic, and long-term wealth projections</a:t>
            </a:r>
            <a:endParaRPr b="0" i="0" sz="1100" u="none" cap="none" strike="noStrike"/>
          </a:p>
        </p:txBody>
      </p:sp>
      <p:sp>
        <p:nvSpPr>
          <p:cNvPr id="325" name="Google Shape;325;p35"/>
          <p:cNvSpPr/>
          <p:nvPr/>
        </p:nvSpPr>
        <p:spPr>
          <a:xfrm>
            <a:off x="4641726" y="2241575"/>
            <a:ext cx="4014118" cy="1014115"/>
          </a:xfrm>
          <a:prstGeom prst="roundRect">
            <a:avLst>
              <a:gd fmla="val 2063" name="adj"/>
            </a:avLst>
          </a:prstGeom>
          <a:solidFill>
            <a:srgbClr val="31525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26" name="Google Shape;326;p35"/>
          <p:cNvSpPr/>
          <p:nvPr/>
        </p:nvSpPr>
        <p:spPr>
          <a:xfrm>
            <a:off x="4781176" y="2283400"/>
            <a:ext cx="3403800" cy="2052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9EEE7"/>
              </a:buClr>
              <a:buSzPts val="1300"/>
              <a:buFont typeface="Quattrocento"/>
              <a:buNone/>
            </a:pPr>
            <a:r>
              <a:rPr b="0" i="0" lang="en" sz="1300" u="none" cap="none" strike="noStrike">
                <a:solidFill>
                  <a:srgbClr val="F9EEE7"/>
                </a:solidFill>
                <a:latin typeface="Quattrocento"/>
                <a:ea typeface="Quattrocento"/>
                <a:cs typeface="Quattrocento"/>
                <a:sym typeface="Quattrocento"/>
              </a:rPr>
              <a:t>Tableau Dashboards (Ibrahim Rahat)</a:t>
            </a:r>
            <a:endParaRPr b="0" i="0" sz="1300" u="none" cap="none" strike="noStrike"/>
          </a:p>
        </p:txBody>
      </p:sp>
      <p:sp>
        <p:nvSpPr>
          <p:cNvPr id="327" name="Google Shape;327;p35"/>
          <p:cNvSpPr/>
          <p:nvPr/>
        </p:nvSpPr>
        <p:spPr>
          <a:xfrm>
            <a:off x="4781178" y="2669753"/>
            <a:ext cx="3735214" cy="44648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9EEE7"/>
              </a:buClr>
              <a:buSzPts val="1100"/>
              <a:buFont typeface="Quattrocento"/>
              <a:buNone/>
            </a:pPr>
            <a:r>
              <a:rPr b="0" i="0" lang="en" sz="1100" u="none" cap="none" strike="noStrike">
                <a:solidFill>
                  <a:srgbClr val="F9EEE7"/>
                </a:solidFill>
                <a:latin typeface="Quattrocento"/>
                <a:ea typeface="Quattrocento"/>
                <a:cs typeface="Quattrocento"/>
                <a:sym typeface="Quattrocento"/>
              </a:rPr>
              <a:t>Designs interactive dashboards, parameter controls, and performance-optimized visualizations</a:t>
            </a:r>
            <a:endParaRPr b="0" i="0" sz="1100" u="none" cap="none" strike="noStrike"/>
          </a:p>
        </p:txBody>
      </p:sp>
      <p:sp>
        <p:nvSpPr>
          <p:cNvPr id="328" name="Google Shape;328;p35"/>
          <p:cNvSpPr/>
          <p:nvPr/>
        </p:nvSpPr>
        <p:spPr>
          <a:xfrm>
            <a:off x="488150" y="3395151"/>
            <a:ext cx="4014000" cy="1113300"/>
          </a:xfrm>
          <a:prstGeom prst="roundRect">
            <a:avLst>
              <a:gd fmla="val 2063" name="adj"/>
            </a:avLst>
          </a:prstGeom>
          <a:solidFill>
            <a:srgbClr val="31525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29" name="Google Shape;329;p35"/>
          <p:cNvSpPr/>
          <p:nvPr/>
        </p:nvSpPr>
        <p:spPr>
          <a:xfrm>
            <a:off x="627598" y="3436975"/>
            <a:ext cx="3558000" cy="2052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9EEE7"/>
              </a:buClr>
              <a:buSzPts val="1300"/>
              <a:buFont typeface="Quattrocento"/>
              <a:buNone/>
            </a:pPr>
            <a:r>
              <a:rPr b="0" i="0" lang="en" sz="1300" u="none" cap="none" strike="noStrike">
                <a:solidFill>
                  <a:srgbClr val="F9EEE7"/>
                </a:solidFill>
                <a:latin typeface="Quattrocento"/>
                <a:ea typeface="Quattrocento"/>
                <a:cs typeface="Quattrocento"/>
                <a:sym typeface="Quattrocento"/>
              </a:rPr>
              <a:t>Project Leadership &amp; Communication (Kimiwa Sadat)</a:t>
            </a:r>
            <a:endParaRPr b="0" i="0" sz="1300" u="none" cap="none" strike="noStrike"/>
          </a:p>
        </p:txBody>
      </p:sp>
      <p:sp>
        <p:nvSpPr>
          <p:cNvPr id="330" name="Google Shape;330;p35"/>
          <p:cNvSpPr/>
          <p:nvPr/>
        </p:nvSpPr>
        <p:spPr>
          <a:xfrm>
            <a:off x="627571" y="3962895"/>
            <a:ext cx="3735300" cy="446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9EEE7"/>
              </a:buClr>
              <a:buSzPts val="1100"/>
              <a:buFont typeface="Quattrocento"/>
              <a:buNone/>
            </a:pPr>
            <a:r>
              <a:rPr b="0" i="0" lang="en" sz="1100" u="none" cap="none" strike="noStrike">
                <a:solidFill>
                  <a:srgbClr val="F9EEE7"/>
                </a:solidFill>
                <a:latin typeface="Quattrocento"/>
                <a:ea typeface="Quattrocento"/>
                <a:cs typeface="Quattrocento"/>
                <a:sym typeface="Quattrocento"/>
              </a:rPr>
              <a:t>Coordinates deliverables, manages deadlines, leads pitch prep, handles stakeholder communication</a:t>
            </a:r>
            <a:endParaRPr b="0" i="0" sz="1100" u="none" cap="none" strike="noStrike"/>
          </a:p>
        </p:txBody>
      </p:sp>
      <p:sp>
        <p:nvSpPr>
          <p:cNvPr id="331" name="Google Shape;331;p35"/>
          <p:cNvSpPr/>
          <p:nvPr/>
        </p:nvSpPr>
        <p:spPr>
          <a:xfrm>
            <a:off x="4641725" y="3395151"/>
            <a:ext cx="4014000" cy="1113300"/>
          </a:xfrm>
          <a:prstGeom prst="roundRect">
            <a:avLst>
              <a:gd fmla="val 2063" name="adj"/>
            </a:avLst>
          </a:prstGeom>
          <a:solidFill>
            <a:srgbClr val="31525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32" name="Google Shape;332;p35"/>
          <p:cNvSpPr/>
          <p:nvPr/>
        </p:nvSpPr>
        <p:spPr>
          <a:xfrm>
            <a:off x="4781176" y="3436975"/>
            <a:ext cx="3653100" cy="2052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9EEE7"/>
              </a:buClr>
              <a:buSzPts val="1300"/>
              <a:buFont typeface="Quattrocento"/>
              <a:buNone/>
            </a:pPr>
            <a:r>
              <a:rPr b="0" i="0" lang="en" sz="1300" u="none" cap="none" strike="noStrike">
                <a:solidFill>
                  <a:srgbClr val="F9EEE7"/>
                </a:solidFill>
                <a:latin typeface="Quattrocento"/>
                <a:ea typeface="Quattrocento"/>
                <a:cs typeface="Quattrocento"/>
                <a:sym typeface="Quattrocento"/>
              </a:rPr>
              <a:t>Data Quality &amp; Research (Anour Ibrahim)</a:t>
            </a:r>
            <a:endParaRPr b="0" i="0" sz="1300" u="none" cap="none" strike="noStrike"/>
          </a:p>
        </p:txBody>
      </p:sp>
      <p:sp>
        <p:nvSpPr>
          <p:cNvPr id="333" name="Google Shape;333;p35"/>
          <p:cNvSpPr/>
          <p:nvPr/>
        </p:nvSpPr>
        <p:spPr>
          <a:xfrm>
            <a:off x="4781178" y="3823320"/>
            <a:ext cx="3735214" cy="44648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9EEE7"/>
              </a:buClr>
              <a:buSzPts val="1100"/>
              <a:buFont typeface="Quattrocento"/>
              <a:buNone/>
            </a:pPr>
            <a:r>
              <a:rPr b="0" i="0" lang="en" sz="1100" u="none" cap="none" strike="noStrike">
                <a:solidFill>
                  <a:srgbClr val="F9EEE7"/>
                </a:solidFill>
                <a:latin typeface="Quattrocento"/>
                <a:ea typeface="Quattrocento"/>
                <a:cs typeface="Quattrocento"/>
                <a:sym typeface="Quattrocento"/>
              </a:rPr>
              <a:t>Validates data sources, documents assumptions, supports feasibility testing, handles supporting datasets</a:t>
            </a:r>
            <a:endParaRPr b="0" i="0" sz="1100" u="none" cap="none" strike="noStrike"/>
          </a:p>
        </p:txBody>
      </p:sp>
      <p:sp>
        <p:nvSpPr>
          <p:cNvPr id="334" name="Google Shape;334;p35"/>
          <p:cNvSpPr/>
          <p:nvPr/>
        </p:nvSpPr>
        <p:spPr>
          <a:xfrm>
            <a:off x="488156" y="4566121"/>
            <a:ext cx="8167687" cy="178594"/>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F9EEE7"/>
              </a:buClr>
              <a:buSzPts val="900"/>
              <a:buFont typeface="Quattrocento"/>
              <a:buNone/>
            </a:pPr>
            <a:r>
              <a:rPr b="0" i="0" lang="en" sz="900" u="none" cap="none" strike="noStrike">
                <a:solidFill>
                  <a:srgbClr val="F9EEE7"/>
                </a:solidFill>
                <a:latin typeface="Quattrocento"/>
                <a:ea typeface="Quattrocento"/>
                <a:cs typeface="Quattrocento"/>
                <a:sym typeface="Quattrocento"/>
              </a:rPr>
              <a:t>Team responsibilities may shift as the project evolves; roles are collaborative and flexible.</a:t>
            </a:r>
            <a:endParaRPr b="0" i="0" sz="900" u="none" cap="none" strike="noStrike"/>
          </a:p>
        </p:txBody>
      </p:sp>
      <p:sp>
        <p:nvSpPr>
          <p:cNvPr id="335" name="Google Shape;335;p35"/>
          <p:cNvSpPr/>
          <p:nvPr/>
        </p:nvSpPr>
        <p:spPr>
          <a:xfrm>
            <a:off x="8015350" y="4824400"/>
            <a:ext cx="1086600" cy="273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6"/>
          <p:cNvSpPr/>
          <p:nvPr/>
        </p:nvSpPr>
        <p:spPr>
          <a:xfrm>
            <a:off x="485850" y="375100"/>
            <a:ext cx="6130800" cy="4083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FD9BE"/>
              </a:buClr>
              <a:buSzPts val="2600"/>
              <a:buFont typeface="Quattrocento"/>
              <a:buNone/>
            </a:pPr>
            <a:r>
              <a:rPr b="0" i="0" lang="en" sz="2600" u="none" cap="none" strike="noStrike">
                <a:solidFill>
                  <a:srgbClr val="FFD9BE"/>
                </a:solidFill>
                <a:latin typeface="Quattrocento"/>
                <a:ea typeface="Quattrocento"/>
                <a:cs typeface="Quattrocento"/>
                <a:sym typeface="Quattrocento"/>
              </a:rPr>
              <a:t>Expected Insights &amp; Value Delivery</a:t>
            </a:r>
            <a:endParaRPr b="0" i="0" sz="2600" u="none" cap="none" strike="noStrike"/>
          </a:p>
        </p:txBody>
      </p:sp>
      <p:sp>
        <p:nvSpPr>
          <p:cNvPr id="342" name="Google Shape;342;p36"/>
          <p:cNvSpPr/>
          <p:nvPr/>
        </p:nvSpPr>
        <p:spPr>
          <a:xfrm>
            <a:off x="485849" y="1068511"/>
            <a:ext cx="8172301" cy="222052"/>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9EEE7"/>
              </a:buClr>
              <a:buSzPts val="1100"/>
              <a:buFont typeface="Quattrocento"/>
              <a:buNone/>
            </a:pPr>
            <a:r>
              <a:rPr b="0" i="0" lang="en" sz="1100" u="none" cap="none" strike="noStrike">
                <a:solidFill>
                  <a:srgbClr val="F9EEE7"/>
                </a:solidFill>
                <a:latin typeface="Quattrocento"/>
                <a:ea typeface="Quattrocento"/>
                <a:cs typeface="Quattrocento"/>
                <a:sym typeface="Quattrocento"/>
              </a:rPr>
              <a:t>Our analysis will answer the most critical questions facing today's housing market participants</a:t>
            </a:r>
            <a:endParaRPr b="0" i="0" sz="1100" u="none" cap="none" strike="noStrike"/>
          </a:p>
        </p:txBody>
      </p:sp>
      <p:sp>
        <p:nvSpPr>
          <p:cNvPr id="343" name="Google Shape;343;p36"/>
          <p:cNvSpPr/>
          <p:nvPr/>
        </p:nvSpPr>
        <p:spPr>
          <a:xfrm>
            <a:off x="485849" y="1446684"/>
            <a:ext cx="312316" cy="312316"/>
          </a:xfrm>
          <a:prstGeom prst="roundRect">
            <a:avLst>
              <a:gd fmla="val 6667" name="adj"/>
            </a:avLst>
          </a:prstGeom>
          <a:solidFill>
            <a:srgbClr val="31525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administrative related high court or public buildings vector in solid design, (Provided by Getty Images)" id="344" name="Google Shape;344;p36"/>
          <p:cNvPicPr preferRelativeResize="0"/>
          <p:nvPr/>
        </p:nvPicPr>
        <p:blipFill rotWithShape="1">
          <a:blip r:embed="rId3">
            <a:alphaModFix/>
          </a:blip>
          <a:srcRect b="0" l="0" r="0" t="0"/>
          <a:stretch/>
        </p:blipFill>
        <p:spPr>
          <a:xfrm>
            <a:off x="485861" y="1446665"/>
            <a:ext cx="312300" cy="312300"/>
          </a:xfrm>
          <a:prstGeom prst="rect">
            <a:avLst/>
          </a:prstGeom>
          <a:noFill/>
          <a:ln>
            <a:noFill/>
          </a:ln>
          <a:effectLst>
            <a:outerShdw blurRad="57150" rotWithShape="0" algn="bl" dir="5400000" dist="19050">
              <a:srgbClr val="000000">
                <a:alpha val="50000"/>
              </a:srgbClr>
            </a:outerShdw>
          </a:effectLst>
        </p:spPr>
      </p:pic>
      <p:sp>
        <p:nvSpPr>
          <p:cNvPr id="345" name="Google Shape;345;p36"/>
          <p:cNvSpPr/>
          <p:nvPr/>
        </p:nvSpPr>
        <p:spPr>
          <a:xfrm>
            <a:off x="936947" y="1494383"/>
            <a:ext cx="3548286" cy="408236"/>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9EEE7"/>
              </a:buClr>
              <a:buSzPts val="1300"/>
              <a:buFont typeface="Quattrocento"/>
              <a:buNone/>
            </a:pPr>
            <a:r>
              <a:rPr b="0" i="0" lang="en" sz="1300" u="none" cap="none" strike="noStrike">
                <a:solidFill>
                  <a:srgbClr val="F9EEE7"/>
                </a:solidFill>
                <a:latin typeface="Quattrocento"/>
                <a:ea typeface="Quattrocento"/>
                <a:cs typeface="Quattrocento"/>
                <a:sym typeface="Quattrocento"/>
              </a:rPr>
              <a:t>Which cities offer the fastest break-even for homebuyers?</a:t>
            </a:r>
            <a:endParaRPr b="0" i="0" sz="1300" u="none" cap="none" strike="noStrike"/>
          </a:p>
        </p:txBody>
      </p:sp>
      <p:sp>
        <p:nvSpPr>
          <p:cNvPr id="346" name="Google Shape;346;p36"/>
          <p:cNvSpPr/>
          <p:nvPr/>
        </p:nvSpPr>
        <p:spPr>
          <a:xfrm>
            <a:off x="936947" y="1985888"/>
            <a:ext cx="3548286" cy="666155"/>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9EEE7"/>
              </a:buClr>
              <a:buSzPts val="1100"/>
              <a:buFont typeface="Quattrocento"/>
              <a:buNone/>
            </a:pPr>
            <a:r>
              <a:rPr b="0" i="0" lang="en" sz="1100" u="none" cap="none" strike="noStrike">
                <a:solidFill>
                  <a:srgbClr val="F9EEE7"/>
                </a:solidFill>
                <a:latin typeface="Quattrocento"/>
                <a:ea typeface="Quattrocento"/>
                <a:cs typeface="Quattrocento"/>
                <a:sym typeface="Quattrocento"/>
              </a:rPr>
              <a:t>Identify markets where purchasing becomes more economical than renting in the shortest </a:t>
            </a:r>
            <a:r>
              <a:rPr lang="en" sz="1100">
                <a:solidFill>
                  <a:srgbClr val="F9EEE7"/>
                </a:solidFill>
                <a:latin typeface="Quattrocento"/>
                <a:ea typeface="Quattrocento"/>
                <a:cs typeface="Quattrocento"/>
                <a:sym typeface="Quattrocento"/>
              </a:rPr>
              <a:t>time frame</a:t>
            </a:r>
            <a:r>
              <a:rPr b="0" i="0" lang="en" sz="1100" u="none" cap="none" strike="noStrike">
                <a:solidFill>
                  <a:srgbClr val="F9EEE7"/>
                </a:solidFill>
                <a:latin typeface="Quattrocento"/>
                <a:ea typeface="Quattrocento"/>
                <a:cs typeface="Quattrocento"/>
                <a:sym typeface="Quattrocento"/>
              </a:rPr>
              <a:t>, accounting for local price trends and rental rates</a:t>
            </a:r>
            <a:endParaRPr b="0" i="0" sz="1100" u="none" cap="none" strike="noStrike"/>
          </a:p>
        </p:txBody>
      </p:sp>
      <p:sp>
        <p:nvSpPr>
          <p:cNvPr id="347" name="Google Shape;347;p36"/>
          <p:cNvSpPr/>
          <p:nvPr/>
        </p:nvSpPr>
        <p:spPr>
          <a:xfrm>
            <a:off x="4658693" y="1446684"/>
            <a:ext cx="312316" cy="312316"/>
          </a:xfrm>
          <a:prstGeom prst="roundRect">
            <a:avLst>
              <a:gd fmla="val 6667" name="adj"/>
            </a:avLst>
          </a:prstGeom>
          <a:solidFill>
            <a:srgbClr val="31525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mortgage from little to big house glyph icon vector illustration (Provided by Getty Images)" id="348" name="Google Shape;348;p36"/>
          <p:cNvPicPr preferRelativeResize="0"/>
          <p:nvPr/>
        </p:nvPicPr>
        <p:blipFill rotWithShape="1">
          <a:blip r:embed="rId4">
            <a:alphaModFix/>
          </a:blip>
          <a:srcRect b="0" l="0" r="0" t="0"/>
          <a:stretch/>
        </p:blipFill>
        <p:spPr>
          <a:xfrm>
            <a:off x="4658700" y="1446678"/>
            <a:ext cx="312300" cy="312300"/>
          </a:xfrm>
          <a:prstGeom prst="rect">
            <a:avLst/>
          </a:prstGeom>
          <a:noFill/>
          <a:ln>
            <a:noFill/>
          </a:ln>
          <a:effectLst>
            <a:outerShdw blurRad="57150" rotWithShape="0" algn="bl" dir="5400000" dist="19050">
              <a:srgbClr val="000000">
                <a:alpha val="50000"/>
              </a:srgbClr>
            </a:outerShdw>
          </a:effectLst>
        </p:spPr>
      </p:pic>
      <p:sp>
        <p:nvSpPr>
          <p:cNvPr id="349" name="Google Shape;349;p36"/>
          <p:cNvSpPr/>
          <p:nvPr/>
        </p:nvSpPr>
        <p:spPr>
          <a:xfrm>
            <a:off x="5109791" y="1494383"/>
            <a:ext cx="3548360" cy="408236"/>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9EEE7"/>
              </a:buClr>
              <a:buSzPts val="1300"/>
              <a:buFont typeface="Quattrocento"/>
              <a:buNone/>
            </a:pPr>
            <a:r>
              <a:rPr b="0" i="0" lang="en" sz="1300" u="none" cap="none" strike="noStrike">
                <a:solidFill>
                  <a:srgbClr val="F9EEE7"/>
                </a:solidFill>
                <a:latin typeface="Quattrocento"/>
                <a:ea typeface="Quattrocento"/>
                <a:cs typeface="Quattrocento"/>
                <a:sym typeface="Quattrocento"/>
              </a:rPr>
              <a:t>How do mortgage rate fluctuations impact long-term outcomes?</a:t>
            </a:r>
            <a:endParaRPr b="0" i="0" sz="1300" u="none" cap="none" strike="noStrike"/>
          </a:p>
        </p:txBody>
      </p:sp>
      <p:sp>
        <p:nvSpPr>
          <p:cNvPr id="350" name="Google Shape;350;p36"/>
          <p:cNvSpPr/>
          <p:nvPr/>
        </p:nvSpPr>
        <p:spPr>
          <a:xfrm>
            <a:off x="5109791" y="1985888"/>
            <a:ext cx="3548360" cy="666155"/>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9EEE7"/>
              </a:buClr>
              <a:buSzPts val="1100"/>
              <a:buFont typeface="Quattrocento"/>
              <a:buNone/>
            </a:pPr>
            <a:r>
              <a:rPr b="0" i="0" lang="en" sz="1100" u="none" cap="none" strike="noStrike">
                <a:solidFill>
                  <a:srgbClr val="F9EEE7"/>
                </a:solidFill>
                <a:latin typeface="Quattrocento"/>
                <a:ea typeface="Quattrocento"/>
                <a:cs typeface="Quattrocento"/>
                <a:sym typeface="Quattrocento"/>
              </a:rPr>
              <a:t>Quantify the sensitivity of buy-vs-rent decisions to interest rate changes, revealing optimal entry points for different rate environments</a:t>
            </a:r>
            <a:endParaRPr b="0" i="0" sz="1100" u="none" cap="none" strike="noStrike"/>
          </a:p>
        </p:txBody>
      </p:sp>
      <p:sp>
        <p:nvSpPr>
          <p:cNvPr id="351" name="Google Shape;351;p36"/>
          <p:cNvSpPr/>
          <p:nvPr/>
        </p:nvSpPr>
        <p:spPr>
          <a:xfrm>
            <a:off x="485849" y="2929608"/>
            <a:ext cx="312316" cy="312316"/>
          </a:xfrm>
          <a:prstGeom prst="roundRect">
            <a:avLst>
              <a:gd fmla="val 6667" name="adj"/>
            </a:avLst>
          </a:prstGeom>
          <a:solidFill>
            <a:srgbClr val="31525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house buying handshake color icon vector illustration (Provided by Getty Images)" id="352" name="Google Shape;352;p36"/>
          <p:cNvPicPr preferRelativeResize="0"/>
          <p:nvPr/>
        </p:nvPicPr>
        <p:blipFill rotWithShape="1">
          <a:blip r:embed="rId5">
            <a:alphaModFix/>
          </a:blip>
          <a:srcRect b="0" l="0" r="0" t="0"/>
          <a:stretch/>
        </p:blipFill>
        <p:spPr>
          <a:xfrm>
            <a:off x="485849" y="2929587"/>
            <a:ext cx="312325" cy="312356"/>
          </a:xfrm>
          <a:prstGeom prst="rect">
            <a:avLst/>
          </a:prstGeom>
          <a:noFill/>
          <a:ln>
            <a:noFill/>
          </a:ln>
          <a:effectLst>
            <a:outerShdw blurRad="57150" rotWithShape="0" algn="bl" dir="5400000" dist="19050">
              <a:srgbClr val="000000">
                <a:alpha val="50000"/>
              </a:srgbClr>
            </a:outerShdw>
          </a:effectLst>
        </p:spPr>
      </p:pic>
      <p:sp>
        <p:nvSpPr>
          <p:cNvPr id="353" name="Google Shape;353;p36"/>
          <p:cNvSpPr/>
          <p:nvPr/>
        </p:nvSpPr>
        <p:spPr>
          <a:xfrm>
            <a:off x="936947" y="2977307"/>
            <a:ext cx="3548286" cy="408236"/>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9EEE7"/>
              </a:buClr>
              <a:buSzPts val="1300"/>
              <a:buFont typeface="Quattrocento"/>
              <a:buNone/>
            </a:pPr>
            <a:r>
              <a:rPr b="0" i="0" lang="en" sz="1300" u="none" cap="none" strike="noStrike">
                <a:solidFill>
                  <a:srgbClr val="F9EEE7"/>
                </a:solidFill>
                <a:latin typeface="Quattrocento"/>
                <a:ea typeface="Quattrocento"/>
                <a:cs typeface="Quattrocento"/>
                <a:sym typeface="Quattrocento"/>
              </a:rPr>
              <a:t>Is direct ownership always superior to REIT investments?</a:t>
            </a:r>
            <a:endParaRPr b="0" i="0" sz="1300" u="none" cap="none" strike="noStrike"/>
          </a:p>
        </p:txBody>
      </p:sp>
      <p:sp>
        <p:nvSpPr>
          <p:cNvPr id="354" name="Google Shape;354;p36"/>
          <p:cNvSpPr/>
          <p:nvPr/>
        </p:nvSpPr>
        <p:spPr>
          <a:xfrm>
            <a:off x="936947" y="3468811"/>
            <a:ext cx="3548286" cy="666155"/>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9EEE7"/>
              </a:buClr>
              <a:buSzPts val="1100"/>
              <a:buFont typeface="Quattrocento"/>
              <a:buNone/>
            </a:pPr>
            <a:r>
              <a:rPr b="0" i="0" lang="en" sz="1100" u="none" cap="none" strike="noStrike">
                <a:solidFill>
                  <a:srgbClr val="F9EEE7"/>
                </a:solidFill>
                <a:latin typeface="Quattrocento"/>
                <a:ea typeface="Quattrocento"/>
                <a:cs typeface="Quattrocento"/>
                <a:sym typeface="Quattrocento"/>
              </a:rPr>
              <a:t>Challenge conventional wisdom by comparing real estate investment trusts against direct property ownership for risk-adjusted returns</a:t>
            </a:r>
            <a:endParaRPr b="0" i="0" sz="1100" u="none" cap="none" strike="noStrike"/>
          </a:p>
        </p:txBody>
      </p:sp>
      <p:sp>
        <p:nvSpPr>
          <p:cNvPr id="355" name="Google Shape;355;p36"/>
          <p:cNvSpPr/>
          <p:nvPr/>
        </p:nvSpPr>
        <p:spPr>
          <a:xfrm>
            <a:off x="4658693" y="2929608"/>
            <a:ext cx="312316" cy="312316"/>
          </a:xfrm>
          <a:prstGeom prst="roundRect">
            <a:avLst>
              <a:gd fmla="val 6667" name="adj"/>
            </a:avLst>
          </a:prstGeom>
          <a:solidFill>
            <a:srgbClr val="31525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Vector flat business man holding dollar coin (Provided by Getty Images)" id="356" name="Google Shape;356;p36"/>
          <p:cNvPicPr preferRelativeResize="0"/>
          <p:nvPr/>
        </p:nvPicPr>
        <p:blipFill rotWithShape="1">
          <a:blip r:embed="rId6">
            <a:alphaModFix/>
          </a:blip>
          <a:srcRect b="0" l="0" r="0" t="0"/>
          <a:stretch/>
        </p:blipFill>
        <p:spPr>
          <a:xfrm>
            <a:off x="4658702" y="2929613"/>
            <a:ext cx="312300" cy="312300"/>
          </a:xfrm>
          <a:prstGeom prst="rect">
            <a:avLst/>
          </a:prstGeom>
          <a:noFill/>
          <a:ln>
            <a:noFill/>
          </a:ln>
          <a:effectLst>
            <a:outerShdw blurRad="57150" rotWithShape="0" algn="bl" dir="5400000" dist="19050">
              <a:srgbClr val="000000">
                <a:alpha val="50000"/>
              </a:srgbClr>
            </a:outerShdw>
          </a:effectLst>
        </p:spPr>
      </p:pic>
      <p:sp>
        <p:nvSpPr>
          <p:cNvPr id="357" name="Google Shape;357;p36"/>
          <p:cNvSpPr/>
          <p:nvPr/>
        </p:nvSpPr>
        <p:spPr>
          <a:xfrm>
            <a:off x="5109791" y="2977307"/>
            <a:ext cx="3548360" cy="408236"/>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9EEE7"/>
              </a:buClr>
              <a:buSzPts val="1300"/>
              <a:buFont typeface="Quattrocento"/>
              <a:buNone/>
            </a:pPr>
            <a:r>
              <a:rPr b="0" i="0" lang="en" sz="1300" u="none" cap="none" strike="noStrike">
                <a:solidFill>
                  <a:srgbClr val="F9EEE7"/>
                </a:solidFill>
                <a:latin typeface="Quattrocento"/>
                <a:ea typeface="Quattrocento"/>
                <a:cs typeface="Quattrocento"/>
                <a:sym typeface="Quattrocento"/>
              </a:rPr>
              <a:t>What purchasing power does $250K deliver in 2025?</a:t>
            </a:r>
            <a:endParaRPr b="0" i="0" sz="1300" u="none" cap="none" strike="noStrike"/>
          </a:p>
        </p:txBody>
      </p:sp>
      <p:sp>
        <p:nvSpPr>
          <p:cNvPr id="358" name="Google Shape;358;p36"/>
          <p:cNvSpPr/>
          <p:nvPr/>
        </p:nvSpPr>
        <p:spPr>
          <a:xfrm>
            <a:off x="5109791" y="3468811"/>
            <a:ext cx="3548360" cy="666155"/>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9EEE7"/>
              </a:buClr>
              <a:buSzPts val="1100"/>
              <a:buFont typeface="Quattrocento"/>
              <a:buNone/>
            </a:pPr>
            <a:r>
              <a:rPr b="0" i="0" lang="en" sz="1100" u="none" cap="none" strike="noStrike">
                <a:solidFill>
                  <a:srgbClr val="F9EEE7"/>
                </a:solidFill>
                <a:latin typeface="Quattrocento"/>
                <a:ea typeface="Quattrocento"/>
                <a:cs typeface="Quattrocento"/>
                <a:sym typeface="Quattrocento"/>
              </a:rPr>
              <a:t>Provide concrete benchmarks for down payment strategies, mortgage qualification scenarios, and expected property access across target markets</a:t>
            </a:r>
            <a:endParaRPr b="0" i="0" sz="1100" u="none" cap="none" strike="noStrike"/>
          </a:p>
        </p:txBody>
      </p:sp>
      <p:sp>
        <p:nvSpPr>
          <p:cNvPr id="359" name="Google Shape;359;p36"/>
          <p:cNvSpPr/>
          <p:nvPr/>
        </p:nvSpPr>
        <p:spPr>
          <a:xfrm>
            <a:off x="485849" y="4360468"/>
            <a:ext cx="8172301" cy="22101"/>
          </a:xfrm>
          <a:prstGeom prst="rect">
            <a:avLst/>
          </a:prstGeom>
          <a:solidFill>
            <a:srgbClr val="F9EEE7">
              <a:alpha val="49803"/>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360" name="Google Shape;360;p36"/>
          <p:cNvSpPr/>
          <p:nvPr/>
        </p:nvSpPr>
        <p:spPr>
          <a:xfrm>
            <a:off x="485849" y="4538663"/>
            <a:ext cx="8172301" cy="222052"/>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9EEE7"/>
              </a:buClr>
              <a:buSzPts val="1100"/>
              <a:buFont typeface="Quattrocento"/>
              <a:buNone/>
            </a:pPr>
            <a:r>
              <a:rPr b="1" i="0" lang="en" sz="1100" u="none" cap="none" strike="noStrike">
                <a:solidFill>
                  <a:srgbClr val="F9EEE7"/>
                </a:solidFill>
                <a:latin typeface="Quattrocento"/>
                <a:ea typeface="Quattrocento"/>
                <a:cs typeface="Quattrocento"/>
                <a:sym typeface="Quattrocento"/>
              </a:rPr>
              <a:t>Bottom Line:</a:t>
            </a:r>
            <a:r>
              <a:rPr b="0" i="0" lang="en" sz="1100" u="none" cap="none" strike="noStrike">
                <a:solidFill>
                  <a:srgbClr val="F9EEE7"/>
                </a:solidFill>
                <a:latin typeface="Quattrocento"/>
                <a:ea typeface="Quattrocento"/>
                <a:cs typeface="Quattrocento"/>
                <a:sym typeface="Quattrocento"/>
              </a:rPr>
              <a:t> Empowering investors and homebuyers with data-driven clarity in an uncertain market</a:t>
            </a:r>
            <a:endParaRPr b="0" i="0" sz="1100" u="none" cap="none" strike="noStrike"/>
          </a:p>
        </p:txBody>
      </p:sp>
      <p:sp>
        <p:nvSpPr>
          <p:cNvPr id="361" name="Google Shape;361;p36"/>
          <p:cNvSpPr/>
          <p:nvPr/>
        </p:nvSpPr>
        <p:spPr>
          <a:xfrm>
            <a:off x="8015350" y="4824400"/>
            <a:ext cx="1086600" cy="273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7"/>
          <p:cNvSpPr/>
          <p:nvPr/>
        </p:nvSpPr>
        <p:spPr>
          <a:xfrm>
            <a:off x="8015350" y="4824400"/>
            <a:ext cx="1086600" cy="273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37"/>
          <p:cNvSpPr txBox="1"/>
          <p:nvPr/>
        </p:nvSpPr>
        <p:spPr>
          <a:xfrm>
            <a:off x="2380200" y="1639350"/>
            <a:ext cx="4383600" cy="18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0">
                <a:solidFill>
                  <a:schemeClr val="lt1"/>
                </a:solidFill>
              </a:rPr>
              <a:t>Q&amp;A</a:t>
            </a:r>
            <a:endParaRPr sz="5000">
              <a:solidFill>
                <a:schemeClr val="lt1"/>
              </a:solidFill>
            </a:endParaRPr>
          </a:p>
          <a:p>
            <a:pPr indent="0" lvl="0" marL="0" rtl="0" algn="ctr">
              <a:spcBef>
                <a:spcPts val="0"/>
              </a:spcBef>
              <a:spcAft>
                <a:spcPts val="0"/>
              </a:spcAft>
              <a:buNone/>
            </a:pPr>
            <a:r>
              <a:rPr lang="en" sz="5000">
                <a:solidFill>
                  <a:schemeClr val="lt1"/>
                </a:solidFill>
              </a:rPr>
              <a:t>Thank You!!!</a:t>
            </a:r>
            <a:endParaRPr sz="5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6"/>
          <p:cNvSpPr/>
          <p:nvPr/>
        </p:nvSpPr>
        <p:spPr>
          <a:xfrm>
            <a:off x="523578" y="538534"/>
            <a:ext cx="3520306" cy="44001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2800"/>
              <a:buFont typeface="Quattrocento"/>
              <a:buNone/>
            </a:pPr>
            <a:r>
              <a:rPr b="0" i="0" lang="en" sz="2800" u="none" cap="none" strike="noStrike">
                <a:solidFill>
                  <a:srgbClr val="FFD9BE"/>
                </a:solidFill>
                <a:latin typeface="Quattrocento"/>
                <a:ea typeface="Quattrocento"/>
                <a:cs typeface="Quattrocento"/>
                <a:sym typeface="Quattrocento"/>
              </a:rPr>
              <a:t>Table of Contents</a:t>
            </a:r>
            <a:endParaRPr b="0" i="0" sz="2800" u="none" cap="none" strike="noStrike"/>
          </a:p>
        </p:txBody>
      </p:sp>
      <p:sp>
        <p:nvSpPr>
          <p:cNvPr id="107" name="Google Shape;107;p26"/>
          <p:cNvSpPr/>
          <p:nvPr/>
        </p:nvSpPr>
        <p:spPr>
          <a:xfrm>
            <a:off x="523570" y="1277777"/>
            <a:ext cx="477600" cy="219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01</a:t>
            </a:r>
            <a:endParaRPr b="0" i="0" sz="1200" u="none" cap="none" strike="noStrike"/>
          </a:p>
        </p:txBody>
      </p:sp>
      <p:sp>
        <p:nvSpPr>
          <p:cNvPr id="108" name="Google Shape;108;p26"/>
          <p:cNvSpPr/>
          <p:nvPr/>
        </p:nvSpPr>
        <p:spPr>
          <a:xfrm>
            <a:off x="523578" y="1512987"/>
            <a:ext cx="2599209" cy="19050"/>
          </a:xfrm>
          <a:prstGeom prst="rect">
            <a:avLst/>
          </a:prstGeom>
          <a:solidFill>
            <a:srgbClr val="EF9C8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09" name="Google Shape;109;p26"/>
          <p:cNvSpPr/>
          <p:nvPr/>
        </p:nvSpPr>
        <p:spPr>
          <a:xfrm>
            <a:off x="523578" y="1625873"/>
            <a:ext cx="1907158" cy="21996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1400"/>
              <a:buFont typeface="Quattrocento"/>
              <a:buNone/>
            </a:pPr>
            <a:r>
              <a:rPr b="0" i="0" lang="en" sz="1400" u="none" cap="none" strike="noStrike">
                <a:solidFill>
                  <a:srgbClr val="F9EEE7"/>
                </a:solidFill>
                <a:latin typeface="Quattrocento"/>
                <a:ea typeface="Quattrocento"/>
                <a:cs typeface="Quattrocento"/>
                <a:sym typeface="Quattrocento"/>
              </a:rPr>
              <a:t>Introduction &amp; Problem</a:t>
            </a:r>
            <a:endParaRPr b="0" i="0" sz="1400" u="none" cap="none" strike="noStrike"/>
          </a:p>
        </p:txBody>
      </p:sp>
      <p:sp>
        <p:nvSpPr>
          <p:cNvPr id="110" name="Google Shape;110;p26"/>
          <p:cNvSpPr/>
          <p:nvPr/>
        </p:nvSpPr>
        <p:spPr>
          <a:xfrm>
            <a:off x="523578" y="2139184"/>
            <a:ext cx="2599200" cy="2394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Context and stakeholder needs</a:t>
            </a:r>
            <a:endParaRPr b="0" i="0" sz="1200" u="none" cap="none" strike="noStrike"/>
          </a:p>
        </p:txBody>
      </p:sp>
      <p:sp>
        <p:nvSpPr>
          <p:cNvPr id="111" name="Google Shape;111;p26"/>
          <p:cNvSpPr/>
          <p:nvPr/>
        </p:nvSpPr>
        <p:spPr>
          <a:xfrm>
            <a:off x="3272326" y="1277778"/>
            <a:ext cx="592500" cy="219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02</a:t>
            </a:r>
            <a:endParaRPr b="0" i="0" sz="1200" u="none" cap="none" strike="noStrike"/>
          </a:p>
        </p:txBody>
      </p:sp>
      <p:sp>
        <p:nvSpPr>
          <p:cNvPr id="112" name="Google Shape;112;p26"/>
          <p:cNvSpPr/>
          <p:nvPr/>
        </p:nvSpPr>
        <p:spPr>
          <a:xfrm>
            <a:off x="3272358" y="1512987"/>
            <a:ext cx="2599209" cy="19050"/>
          </a:xfrm>
          <a:prstGeom prst="rect">
            <a:avLst/>
          </a:prstGeom>
          <a:solidFill>
            <a:srgbClr val="EF9C8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3" name="Google Shape;113;p26"/>
          <p:cNvSpPr/>
          <p:nvPr/>
        </p:nvSpPr>
        <p:spPr>
          <a:xfrm>
            <a:off x="3272358" y="1625873"/>
            <a:ext cx="1760116" cy="21996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1400"/>
              <a:buFont typeface="Quattrocento"/>
              <a:buNone/>
            </a:pPr>
            <a:r>
              <a:rPr b="0" i="0" lang="en" sz="1400" u="none" cap="none" strike="noStrike">
                <a:solidFill>
                  <a:srgbClr val="F9EEE7"/>
                </a:solidFill>
                <a:latin typeface="Quattrocento"/>
                <a:ea typeface="Quattrocento"/>
                <a:cs typeface="Quattrocento"/>
                <a:sym typeface="Quattrocento"/>
              </a:rPr>
              <a:t>Method &amp; Process</a:t>
            </a:r>
            <a:endParaRPr b="0" i="0" sz="1400" u="none" cap="none" strike="noStrike"/>
          </a:p>
        </p:txBody>
      </p:sp>
      <p:sp>
        <p:nvSpPr>
          <p:cNvPr id="114" name="Google Shape;114;p26"/>
          <p:cNvSpPr/>
          <p:nvPr/>
        </p:nvSpPr>
        <p:spPr>
          <a:xfrm>
            <a:off x="3272358" y="1935584"/>
            <a:ext cx="2599209" cy="23939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Our analytical framework</a:t>
            </a:r>
            <a:endParaRPr b="0" i="0" sz="1200" u="none" cap="none" strike="noStrike"/>
          </a:p>
        </p:txBody>
      </p:sp>
      <p:sp>
        <p:nvSpPr>
          <p:cNvPr id="115" name="Google Shape;115;p26"/>
          <p:cNvSpPr/>
          <p:nvPr/>
        </p:nvSpPr>
        <p:spPr>
          <a:xfrm>
            <a:off x="6021165" y="1277777"/>
            <a:ext cx="354600" cy="219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03</a:t>
            </a:r>
            <a:endParaRPr b="0" i="0" sz="1200" u="none" cap="none" strike="noStrike"/>
          </a:p>
        </p:txBody>
      </p:sp>
      <p:sp>
        <p:nvSpPr>
          <p:cNvPr id="116" name="Google Shape;116;p26"/>
          <p:cNvSpPr/>
          <p:nvPr/>
        </p:nvSpPr>
        <p:spPr>
          <a:xfrm>
            <a:off x="6021139" y="1512987"/>
            <a:ext cx="2599283" cy="19050"/>
          </a:xfrm>
          <a:prstGeom prst="rect">
            <a:avLst/>
          </a:prstGeom>
          <a:solidFill>
            <a:srgbClr val="EF9C8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7" name="Google Shape;117;p26"/>
          <p:cNvSpPr/>
          <p:nvPr/>
        </p:nvSpPr>
        <p:spPr>
          <a:xfrm>
            <a:off x="6021139" y="1625873"/>
            <a:ext cx="1760116" cy="21996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1400"/>
              <a:buFont typeface="Quattrocento"/>
              <a:buNone/>
            </a:pPr>
            <a:r>
              <a:rPr b="0" i="0" lang="en" sz="1400" u="none" cap="none" strike="noStrike">
                <a:solidFill>
                  <a:srgbClr val="F9EEE7"/>
                </a:solidFill>
                <a:latin typeface="Quattrocento"/>
                <a:ea typeface="Quattrocento"/>
                <a:cs typeface="Quattrocento"/>
                <a:sym typeface="Quattrocento"/>
              </a:rPr>
              <a:t>Dataset &amp; APIs</a:t>
            </a:r>
            <a:endParaRPr b="0" i="0" sz="1400" u="none" cap="none" strike="noStrike"/>
          </a:p>
        </p:txBody>
      </p:sp>
      <p:sp>
        <p:nvSpPr>
          <p:cNvPr id="118" name="Google Shape;118;p26"/>
          <p:cNvSpPr/>
          <p:nvPr/>
        </p:nvSpPr>
        <p:spPr>
          <a:xfrm>
            <a:off x="6021139" y="1935584"/>
            <a:ext cx="2599283" cy="23939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Data sources and structure</a:t>
            </a:r>
            <a:endParaRPr b="0" i="0" sz="1200" u="none" cap="none" strike="noStrike"/>
          </a:p>
        </p:txBody>
      </p:sp>
      <p:sp>
        <p:nvSpPr>
          <p:cNvPr id="119" name="Google Shape;119;p26"/>
          <p:cNvSpPr/>
          <p:nvPr/>
        </p:nvSpPr>
        <p:spPr>
          <a:xfrm>
            <a:off x="523571" y="2436699"/>
            <a:ext cx="400500" cy="186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04</a:t>
            </a:r>
            <a:endParaRPr b="0" i="0" sz="1200" u="none" cap="none" strike="noStrike"/>
          </a:p>
        </p:txBody>
      </p:sp>
      <p:sp>
        <p:nvSpPr>
          <p:cNvPr id="120" name="Google Shape;120;p26"/>
          <p:cNvSpPr/>
          <p:nvPr/>
        </p:nvSpPr>
        <p:spPr>
          <a:xfrm>
            <a:off x="523578" y="2671911"/>
            <a:ext cx="2599209" cy="19050"/>
          </a:xfrm>
          <a:prstGeom prst="rect">
            <a:avLst/>
          </a:prstGeom>
          <a:solidFill>
            <a:srgbClr val="EF9C8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21" name="Google Shape;121;p26"/>
          <p:cNvSpPr/>
          <p:nvPr/>
        </p:nvSpPr>
        <p:spPr>
          <a:xfrm>
            <a:off x="523578" y="2784798"/>
            <a:ext cx="1760116" cy="21996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1400"/>
              <a:buFont typeface="Quattrocento"/>
              <a:buNone/>
            </a:pPr>
            <a:r>
              <a:rPr b="0" i="0" lang="en" sz="1400" u="none" cap="none" strike="noStrike">
                <a:solidFill>
                  <a:srgbClr val="F9EEE7"/>
                </a:solidFill>
                <a:latin typeface="Quattrocento"/>
                <a:ea typeface="Quattrocento"/>
                <a:cs typeface="Quattrocento"/>
                <a:sym typeface="Quattrocento"/>
              </a:rPr>
              <a:t>Modeling Approach</a:t>
            </a:r>
            <a:endParaRPr b="0" i="0" sz="1400" u="none" cap="none" strike="noStrike"/>
          </a:p>
        </p:txBody>
      </p:sp>
      <p:sp>
        <p:nvSpPr>
          <p:cNvPr id="122" name="Google Shape;122;p26"/>
          <p:cNvSpPr/>
          <p:nvPr/>
        </p:nvSpPr>
        <p:spPr>
          <a:xfrm>
            <a:off x="523578" y="3094509"/>
            <a:ext cx="2599209" cy="23939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Forecasting and financial analysis</a:t>
            </a:r>
            <a:endParaRPr b="0" i="0" sz="1200" u="none" cap="none" strike="noStrike"/>
          </a:p>
        </p:txBody>
      </p:sp>
      <p:sp>
        <p:nvSpPr>
          <p:cNvPr id="123" name="Google Shape;123;p26"/>
          <p:cNvSpPr/>
          <p:nvPr/>
        </p:nvSpPr>
        <p:spPr>
          <a:xfrm>
            <a:off x="3272342" y="2436702"/>
            <a:ext cx="291000" cy="219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05</a:t>
            </a:r>
            <a:endParaRPr b="0" i="0" sz="1200" u="none" cap="none" strike="noStrike"/>
          </a:p>
        </p:txBody>
      </p:sp>
      <p:sp>
        <p:nvSpPr>
          <p:cNvPr id="124" name="Google Shape;124;p26"/>
          <p:cNvSpPr/>
          <p:nvPr/>
        </p:nvSpPr>
        <p:spPr>
          <a:xfrm>
            <a:off x="3272358" y="2671911"/>
            <a:ext cx="2599209" cy="19050"/>
          </a:xfrm>
          <a:prstGeom prst="rect">
            <a:avLst/>
          </a:prstGeom>
          <a:solidFill>
            <a:srgbClr val="EF9C8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25" name="Google Shape;125;p26"/>
          <p:cNvSpPr/>
          <p:nvPr/>
        </p:nvSpPr>
        <p:spPr>
          <a:xfrm>
            <a:off x="3272358" y="2784798"/>
            <a:ext cx="1760116" cy="21996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1400"/>
              <a:buFont typeface="Quattrocento"/>
              <a:buNone/>
            </a:pPr>
            <a:r>
              <a:rPr b="0" i="0" lang="en" sz="1400" u="none" cap="none" strike="noStrike">
                <a:solidFill>
                  <a:srgbClr val="F9EEE7"/>
                </a:solidFill>
                <a:latin typeface="Quattrocento"/>
                <a:ea typeface="Quattrocento"/>
                <a:cs typeface="Quattrocento"/>
                <a:sym typeface="Quattrocento"/>
              </a:rPr>
              <a:t>Business Intelligence</a:t>
            </a:r>
            <a:endParaRPr b="0" i="0" sz="1400" u="none" cap="none" strike="noStrike"/>
          </a:p>
        </p:txBody>
      </p:sp>
      <p:sp>
        <p:nvSpPr>
          <p:cNvPr id="126" name="Google Shape;126;p26"/>
          <p:cNvSpPr/>
          <p:nvPr/>
        </p:nvSpPr>
        <p:spPr>
          <a:xfrm>
            <a:off x="3272358" y="3094509"/>
            <a:ext cx="2599209" cy="23939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Interactive Tableau dashboards</a:t>
            </a:r>
            <a:endParaRPr b="0" i="0" sz="1200" u="none" cap="none" strike="noStrike"/>
          </a:p>
        </p:txBody>
      </p:sp>
      <p:sp>
        <p:nvSpPr>
          <p:cNvPr id="127" name="Google Shape;127;p26"/>
          <p:cNvSpPr/>
          <p:nvPr/>
        </p:nvSpPr>
        <p:spPr>
          <a:xfrm>
            <a:off x="6021163" y="2436703"/>
            <a:ext cx="354600" cy="2394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06</a:t>
            </a:r>
            <a:endParaRPr b="0" i="0" sz="1200" u="none" cap="none" strike="noStrike"/>
          </a:p>
        </p:txBody>
      </p:sp>
      <p:sp>
        <p:nvSpPr>
          <p:cNvPr id="128" name="Google Shape;128;p26"/>
          <p:cNvSpPr/>
          <p:nvPr/>
        </p:nvSpPr>
        <p:spPr>
          <a:xfrm>
            <a:off x="6021139" y="2671911"/>
            <a:ext cx="2599283" cy="19050"/>
          </a:xfrm>
          <a:prstGeom prst="rect">
            <a:avLst/>
          </a:prstGeom>
          <a:solidFill>
            <a:srgbClr val="EF9C8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29" name="Google Shape;129;p26"/>
          <p:cNvSpPr/>
          <p:nvPr/>
        </p:nvSpPr>
        <p:spPr>
          <a:xfrm>
            <a:off x="6021139" y="2784798"/>
            <a:ext cx="1760116" cy="21996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1400"/>
              <a:buFont typeface="Quattrocento"/>
              <a:buNone/>
            </a:pPr>
            <a:r>
              <a:rPr b="0" i="0" lang="en" sz="1400" u="none" cap="none" strike="noStrike">
                <a:solidFill>
                  <a:srgbClr val="F9EEE7"/>
                </a:solidFill>
                <a:latin typeface="Quattrocento"/>
                <a:ea typeface="Quattrocento"/>
                <a:cs typeface="Quattrocento"/>
                <a:sym typeface="Quattrocento"/>
              </a:rPr>
              <a:t>Technology Stack</a:t>
            </a:r>
            <a:endParaRPr b="0" i="0" sz="1400" u="none" cap="none" strike="noStrike"/>
          </a:p>
        </p:txBody>
      </p:sp>
      <p:sp>
        <p:nvSpPr>
          <p:cNvPr id="130" name="Google Shape;130;p26"/>
          <p:cNvSpPr/>
          <p:nvPr/>
        </p:nvSpPr>
        <p:spPr>
          <a:xfrm>
            <a:off x="6021139" y="3094509"/>
            <a:ext cx="2599283" cy="23939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Tools and team roles</a:t>
            </a:r>
            <a:endParaRPr b="0" i="0" sz="1200" u="none" cap="none" strike="noStrike"/>
          </a:p>
        </p:txBody>
      </p:sp>
      <p:sp>
        <p:nvSpPr>
          <p:cNvPr id="131" name="Google Shape;131;p26"/>
          <p:cNvSpPr/>
          <p:nvPr/>
        </p:nvSpPr>
        <p:spPr>
          <a:xfrm>
            <a:off x="523573" y="3595623"/>
            <a:ext cx="240000" cy="1413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07</a:t>
            </a:r>
            <a:endParaRPr b="0" i="0" sz="1200" u="none" cap="none" strike="noStrike"/>
          </a:p>
        </p:txBody>
      </p:sp>
      <p:sp>
        <p:nvSpPr>
          <p:cNvPr id="132" name="Google Shape;132;p26"/>
          <p:cNvSpPr/>
          <p:nvPr/>
        </p:nvSpPr>
        <p:spPr>
          <a:xfrm>
            <a:off x="523578" y="3830836"/>
            <a:ext cx="3973636" cy="19050"/>
          </a:xfrm>
          <a:prstGeom prst="rect">
            <a:avLst/>
          </a:prstGeom>
          <a:solidFill>
            <a:srgbClr val="EF9C8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33" name="Google Shape;133;p26"/>
          <p:cNvSpPr/>
          <p:nvPr/>
        </p:nvSpPr>
        <p:spPr>
          <a:xfrm>
            <a:off x="523578" y="3943722"/>
            <a:ext cx="1760116" cy="21996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1400"/>
              <a:buFont typeface="Quattrocento"/>
              <a:buNone/>
            </a:pPr>
            <a:r>
              <a:rPr b="0" i="0" lang="en" sz="1400" u="none" cap="none" strike="noStrike">
                <a:solidFill>
                  <a:srgbClr val="F9EEE7"/>
                </a:solidFill>
                <a:latin typeface="Quattrocento"/>
                <a:ea typeface="Quattrocento"/>
                <a:cs typeface="Quattrocento"/>
                <a:sym typeface="Quattrocento"/>
              </a:rPr>
              <a:t>Expected Value</a:t>
            </a:r>
            <a:endParaRPr b="0" i="0" sz="1400" u="none" cap="none" strike="noStrike"/>
          </a:p>
        </p:txBody>
      </p:sp>
      <p:sp>
        <p:nvSpPr>
          <p:cNvPr id="134" name="Google Shape;134;p26"/>
          <p:cNvSpPr/>
          <p:nvPr/>
        </p:nvSpPr>
        <p:spPr>
          <a:xfrm>
            <a:off x="523578" y="4253433"/>
            <a:ext cx="3973636" cy="23939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Key insights and deliverables</a:t>
            </a:r>
            <a:endParaRPr b="0" i="0" sz="1200" u="none" cap="none" strike="noStrike"/>
          </a:p>
        </p:txBody>
      </p:sp>
      <p:sp>
        <p:nvSpPr>
          <p:cNvPr id="135" name="Google Shape;135;p26"/>
          <p:cNvSpPr/>
          <p:nvPr/>
        </p:nvSpPr>
        <p:spPr>
          <a:xfrm>
            <a:off x="4646759" y="3595628"/>
            <a:ext cx="354600" cy="21990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08</a:t>
            </a:r>
            <a:endParaRPr b="0" i="0" sz="1200" u="none" cap="none" strike="noStrike"/>
          </a:p>
        </p:txBody>
      </p:sp>
      <p:sp>
        <p:nvSpPr>
          <p:cNvPr id="136" name="Google Shape;136;p26"/>
          <p:cNvSpPr/>
          <p:nvPr/>
        </p:nvSpPr>
        <p:spPr>
          <a:xfrm>
            <a:off x="4646786" y="3830836"/>
            <a:ext cx="3973636" cy="19050"/>
          </a:xfrm>
          <a:prstGeom prst="rect">
            <a:avLst/>
          </a:prstGeom>
          <a:solidFill>
            <a:srgbClr val="EF9C8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37" name="Google Shape;137;p26"/>
          <p:cNvSpPr/>
          <p:nvPr/>
        </p:nvSpPr>
        <p:spPr>
          <a:xfrm>
            <a:off x="4646786" y="3943722"/>
            <a:ext cx="1760116" cy="21996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1400"/>
              <a:buFont typeface="Quattrocento"/>
              <a:buNone/>
            </a:pPr>
            <a:r>
              <a:rPr b="0" i="0" lang="en" sz="1400" u="none" cap="none" strike="noStrike">
                <a:solidFill>
                  <a:srgbClr val="F9EEE7"/>
                </a:solidFill>
                <a:latin typeface="Quattrocento"/>
                <a:ea typeface="Quattrocento"/>
                <a:cs typeface="Quattrocento"/>
                <a:sym typeface="Quattrocento"/>
              </a:rPr>
              <a:t>Q&amp;A</a:t>
            </a:r>
            <a:endParaRPr b="0" i="0" sz="1400" u="none" cap="none" strike="noStrike"/>
          </a:p>
        </p:txBody>
      </p:sp>
      <p:sp>
        <p:nvSpPr>
          <p:cNvPr id="138" name="Google Shape;138;p26"/>
          <p:cNvSpPr/>
          <p:nvPr/>
        </p:nvSpPr>
        <p:spPr>
          <a:xfrm>
            <a:off x="4646786" y="4253433"/>
            <a:ext cx="3973636" cy="23939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Feedback and Questions</a:t>
            </a:r>
            <a:endParaRPr b="0" i="0" sz="1200" u="none" cap="none" strike="noStrike"/>
          </a:p>
        </p:txBody>
      </p:sp>
      <p:sp>
        <p:nvSpPr>
          <p:cNvPr id="139" name="Google Shape;139;p26"/>
          <p:cNvSpPr/>
          <p:nvPr/>
        </p:nvSpPr>
        <p:spPr>
          <a:xfrm>
            <a:off x="8015350" y="4824400"/>
            <a:ext cx="1086600" cy="273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p:nvPr/>
        </p:nvSpPr>
        <p:spPr>
          <a:xfrm>
            <a:off x="523578" y="432518"/>
            <a:ext cx="5520000" cy="440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2800"/>
              <a:buFont typeface="Quattrocento"/>
              <a:buNone/>
            </a:pPr>
            <a:r>
              <a:rPr b="0" i="0" lang="en" sz="2800" u="none" cap="none" strike="noStrike">
                <a:solidFill>
                  <a:srgbClr val="FFD9BE"/>
                </a:solidFill>
                <a:latin typeface="Quattrocento"/>
                <a:ea typeface="Quattrocento"/>
                <a:cs typeface="Quattrocento"/>
                <a:sym typeface="Quattrocento"/>
              </a:rPr>
              <a:t>Introduction &amp; Problem Statement</a:t>
            </a:r>
            <a:endParaRPr b="0" i="0" sz="2800" u="none" cap="none" strike="noStrike"/>
          </a:p>
        </p:txBody>
      </p:sp>
      <p:sp>
        <p:nvSpPr>
          <p:cNvPr id="146" name="Google Shape;146;p27"/>
          <p:cNvSpPr/>
          <p:nvPr/>
        </p:nvSpPr>
        <p:spPr>
          <a:xfrm>
            <a:off x="523574" y="1612475"/>
            <a:ext cx="2911200" cy="264000"/>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FFD9BE"/>
              </a:buClr>
              <a:buSzPts val="1700"/>
              <a:buFont typeface="Quattrocento"/>
              <a:buNone/>
            </a:pPr>
            <a:r>
              <a:rPr b="0" i="0" lang="en" sz="1700" u="none" cap="none" strike="noStrike">
                <a:solidFill>
                  <a:srgbClr val="FFD9BE"/>
                </a:solidFill>
                <a:latin typeface="Quattrocento"/>
                <a:ea typeface="Quattrocento"/>
                <a:cs typeface="Quattrocento"/>
                <a:sym typeface="Quattrocento"/>
              </a:rPr>
              <a:t>Context &amp; Core Question</a:t>
            </a:r>
            <a:endParaRPr b="0" i="0" sz="1700" u="none" cap="none" strike="noStrike"/>
          </a:p>
        </p:txBody>
      </p:sp>
      <p:sp>
        <p:nvSpPr>
          <p:cNvPr id="147" name="Google Shape;147;p27"/>
          <p:cNvSpPr/>
          <p:nvPr/>
        </p:nvSpPr>
        <p:spPr>
          <a:xfrm>
            <a:off x="523578" y="2025998"/>
            <a:ext cx="3865959" cy="71817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The U.S. housing market faces rising prices, high interest rates, and shifting migration patterns—making affordability a key challenge.</a:t>
            </a:r>
            <a:endParaRPr b="0" i="0" sz="1200" u="none" cap="none" strike="noStrike"/>
          </a:p>
        </p:txBody>
      </p:sp>
      <p:sp>
        <p:nvSpPr>
          <p:cNvPr id="148" name="Google Shape;148;p27"/>
          <p:cNvSpPr/>
          <p:nvPr/>
        </p:nvSpPr>
        <p:spPr>
          <a:xfrm>
            <a:off x="523578" y="2878782"/>
            <a:ext cx="3865959" cy="71817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With $250K to invest, the central question is: Is it smarter to buy a home or rent and invest elsewhere across major U.S. cities?</a:t>
            </a:r>
            <a:endParaRPr b="0" i="0" sz="1200" u="none" cap="none" strike="noStrike"/>
          </a:p>
        </p:txBody>
      </p:sp>
      <p:sp>
        <p:nvSpPr>
          <p:cNvPr id="149" name="Google Shape;149;p27"/>
          <p:cNvSpPr/>
          <p:nvPr/>
        </p:nvSpPr>
        <p:spPr>
          <a:xfrm>
            <a:off x="523578" y="3731568"/>
            <a:ext cx="3865959" cy="47878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Stakeholders: First-time buyers, renters, investors, and financial advisors.</a:t>
            </a:r>
            <a:endParaRPr b="0" i="0" sz="1200" u="none" cap="none" strike="noStrike"/>
          </a:p>
        </p:txBody>
      </p:sp>
      <p:sp>
        <p:nvSpPr>
          <p:cNvPr id="150" name="Google Shape;150;p27"/>
          <p:cNvSpPr/>
          <p:nvPr/>
        </p:nvSpPr>
        <p:spPr>
          <a:xfrm>
            <a:off x="4759226" y="1612478"/>
            <a:ext cx="2112169" cy="263947"/>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FFD9BE"/>
              </a:buClr>
              <a:buSzPts val="1700"/>
              <a:buFont typeface="Quattrocento"/>
              <a:buNone/>
            </a:pPr>
            <a:r>
              <a:rPr b="0" i="0" lang="en" sz="1700" u="none" cap="none" strike="noStrike">
                <a:solidFill>
                  <a:srgbClr val="FFD9BE"/>
                </a:solidFill>
                <a:latin typeface="Quattrocento"/>
                <a:ea typeface="Quattrocento"/>
                <a:cs typeface="Quattrocento"/>
                <a:sym typeface="Quattrocento"/>
              </a:rPr>
              <a:t>Goal</a:t>
            </a:r>
            <a:endParaRPr b="0" i="0" sz="1700" u="none" cap="none" strike="noStrike"/>
          </a:p>
        </p:txBody>
      </p:sp>
      <p:sp>
        <p:nvSpPr>
          <p:cNvPr id="151" name="Google Shape;151;p27"/>
          <p:cNvSpPr/>
          <p:nvPr/>
        </p:nvSpPr>
        <p:spPr>
          <a:xfrm>
            <a:off x="4759226" y="2025998"/>
            <a:ext cx="3865959" cy="95756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Build a </a:t>
            </a:r>
            <a:r>
              <a:rPr b="1" i="0" lang="en" sz="1200" u="none" cap="none" strike="noStrike">
                <a:solidFill>
                  <a:srgbClr val="F9EEE7"/>
                </a:solidFill>
                <a:latin typeface="Quattrocento"/>
                <a:ea typeface="Quattrocento"/>
                <a:cs typeface="Quattrocento"/>
                <a:sym typeface="Quattrocento"/>
              </a:rPr>
              <a:t>live forecasting tool</a:t>
            </a:r>
            <a:r>
              <a:rPr b="0" i="0" lang="en" sz="1200" u="none" cap="none" strike="noStrike">
                <a:solidFill>
                  <a:srgbClr val="F9EEE7"/>
                </a:solidFill>
                <a:latin typeface="Quattrocento"/>
                <a:ea typeface="Quattrocento"/>
                <a:cs typeface="Quattrocento"/>
                <a:sym typeface="Quattrocento"/>
              </a:rPr>
              <a:t> to compare long-term wealth outcomes for </a:t>
            </a:r>
            <a:r>
              <a:rPr b="1" i="0" lang="en" sz="1200" u="none" cap="none" strike="noStrike">
                <a:solidFill>
                  <a:srgbClr val="F9EEE7"/>
                </a:solidFill>
                <a:latin typeface="Quattrocento"/>
                <a:ea typeface="Quattrocento"/>
                <a:cs typeface="Quattrocento"/>
                <a:sym typeface="Quattrocento"/>
              </a:rPr>
              <a:t>renting vs buying</a:t>
            </a:r>
            <a:r>
              <a:rPr b="0" i="0" lang="en" sz="1200" u="none" cap="none" strike="noStrike">
                <a:solidFill>
                  <a:srgbClr val="F9EEE7"/>
                </a:solidFill>
                <a:latin typeface="Quattrocento"/>
                <a:ea typeface="Quattrocento"/>
                <a:cs typeface="Quattrocento"/>
                <a:sym typeface="Quattrocento"/>
              </a:rPr>
              <a:t> across </a:t>
            </a:r>
            <a:r>
              <a:rPr b="1" i="0" lang="en" sz="1200" u="none" cap="none" strike="noStrike">
                <a:solidFill>
                  <a:srgbClr val="F9EEE7"/>
                </a:solidFill>
                <a:latin typeface="Quattrocento"/>
                <a:ea typeface="Quattrocento"/>
                <a:cs typeface="Quattrocento"/>
                <a:sym typeface="Quattrocento"/>
              </a:rPr>
              <a:t>10 U.S. cities</a:t>
            </a:r>
            <a:r>
              <a:rPr b="0" i="0" lang="en" sz="1200" u="none" cap="none" strike="noStrike">
                <a:solidFill>
                  <a:srgbClr val="F9EEE7"/>
                </a:solidFill>
                <a:latin typeface="Quattrocento"/>
                <a:ea typeface="Quattrocento"/>
                <a:cs typeface="Quattrocento"/>
                <a:sym typeface="Quattrocento"/>
              </a:rPr>
              <a:t>, delivering clear, data-driven insights for decision-makers.</a:t>
            </a:r>
            <a:endParaRPr b="0" i="0" sz="1200" u="none" cap="none" strike="noStrike"/>
          </a:p>
        </p:txBody>
      </p:sp>
      <p:sp>
        <p:nvSpPr>
          <p:cNvPr id="152" name="Google Shape;152;p27"/>
          <p:cNvSpPr/>
          <p:nvPr/>
        </p:nvSpPr>
        <p:spPr>
          <a:xfrm>
            <a:off x="8015350" y="4824400"/>
            <a:ext cx="1086600" cy="273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p:nvPr/>
        </p:nvSpPr>
        <p:spPr>
          <a:xfrm>
            <a:off x="326231" y="257249"/>
            <a:ext cx="2193280" cy="274067"/>
          </a:xfrm>
          <a:prstGeom prst="rect">
            <a:avLst/>
          </a:prstGeom>
          <a:noFill/>
          <a:ln>
            <a:noFill/>
          </a:ln>
        </p:spPr>
        <p:txBody>
          <a:bodyPr anchorCtr="0" anchor="t" bIns="0" lIns="0" spcFirstLastPara="1" rIns="0" wrap="square" tIns="0">
            <a:noAutofit/>
          </a:bodyPr>
          <a:lstStyle/>
          <a:p>
            <a:pPr indent="0" lvl="0" marL="0" marR="0" rtl="0" algn="l">
              <a:lnSpc>
                <a:spcPct val="125454"/>
              </a:lnSpc>
              <a:spcBef>
                <a:spcPts val="0"/>
              </a:spcBef>
              <a:spcAft>
                <a:spcPts val="0"/>
              </a:spcAft>
              <a:buClr>
                <a:srgbClr val="FFD9BE"/>
              </a:buClr>
              <a:buSzPts val="1700"/>
              <a:buFont typeface="Quattrocento"/>
              <a:buNone/>
            </a:pPr>
            <a:r>
              <a:rPr b="0" i="0" lang="en" sz="1700" u="none" cap="none" strike="noStrike">
                <a:solidFill>
                  <a:srgbClr val="FFD9BE"/>
                </a:solidFill>
                <a:latin typeface="Quattrocento"/>
                <a:ea typeface="Quattrocento"/>
                <a:cs typeface="Quattrocento"/>
                <a:sym typeface="Quattrocento"/>
              </a:rPr>
              <a:t>Method &amp; Process </a:t>
            </a:r>
            <a:endParaRPr b="0" i="0" sz="1700" u="none" cap="none" strike="noStrike"/>
          </a:p>
        </p:txBody>
      </p:sp>
      <p:sp>
        <p:nvSpPr>
          <p:cNvPr id="159" name="Google Shape;159;p28"/>
          <p:cNvSpPr/>
          <p:nvPr/>
        </p:nvSpPr>
        <p:spPr>
          <a:xfrm>
            <a:off x="326225" y="615400"/>
            <a:ext cx="8700000" cy="1527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F9EEE7"/>
              </a:buClr>
              <a:buSzPts val="717"/>
              <a:buFont typeface="Quattrocento"/>
              <a:buNone/>
            </a:pPr>
            <a:r>
              <a:rPr b="0" i="0" lang="en" sz="1217" u="none" cap="none" strike="noStrike">
                <a:solidFill>
                  <a:srgbClr val="F9EEE7"/>
                </a:solidFill>
                <a:latin typeface="Quattrocento"/>
                <a:ea typeface="Quattrocento"/>
                <a:cs typeface="Quattrocento"/>
                <a:sym typeface="Quattrocento"/>
              </a:rPr>
              <a:t>Our seven-stage analytical pipeline transforms raw market data into actionable investment intelligence</a:t>
            </a:r>
            <a:endParaRPr b="0" i="0" sz="1217" u="none" cap="none" strike="noStrike"/>
          </a:p>
        </p:txBody>
      </p:sp>
      <p:pic>
        <p:nvPicPr>
          <p:cNvPr descr="preencoded.png" id="160" name="Google Shape;160;p28"/>
          <p:cNvPicPr preferRelativeResize="0"/>
          <p:nvPr/>
        </p:nvPicPr>
        <p:blipFill rotWithShape="1">
          <a:blip r:embed="rId3">
            <a:alphaModFix/>
          </a:blip>
          <a:srcRect b="0" l="0" r="0" t="0"/>
          <a:stretch/>
        </p:blipFill>
        <p:spPr>
          <a:xfrm>
            <a:off x="326225" y="875609"/>
            <a:ext cx="477495" cy="572949"/>
          </a:xfrm>
          <a:prstGeom prst="rect">
            <a:avLst/>
          </a:prstGeom>
          <a:noFill/>
          <a:ln>
            <a:noFill/>
          </a:ln>
        </p:spPr>
      </p:pic>
      <p:sp>
        <p:nvSpPr>
          <p:cNvPr id="161" name="Google Shape;161;p28"/>
          <p:cNvSpPr/>
          <p:nvPr/>
        </p:nvSpPr>
        <p:spPr>
          <a:xfrm>
            <a:off x="899174" y="971062"/>
            <a:ext cx="1123500" cy="140400"/>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F9EEE7"/>
              </a:buClr>
              <a:buSzPts val="820"/>
              <a:buFont typeface="Quattrocento"/>
              <a:buNone/>
            </a:pPr>
            <a:r>
              <a:rPr b="0" i="0" lang="en" sz="1019" u="none" cap="none" strike="noStrike">
                <a:solidFill>
                  <a:srgbClr val="F9EEE7"/>
                </a:solidFill>
                <a:latin typeface="Quattrocento"/>
                <a:ea typeface="Quattrocento"/>
                <a:cs typeface="Quattrocento"/>
                <a:sym typeface="Quattrocento"/>
              </a:rPr>
              <a:t>Problem Definition</a:t>
            </a:r>
            <a:endParaRPr b="0" i="0" sz="1019" u="none" cap="none" strike="noStrike"/>
          </a:p>
        </p:txBody>
      </p:sp>
      <p:sp>
        <p:nvSpPr>
          <p:cNvPr id="162" name="Google Shape;162;p28"/>
          <p:cNvSpPr/>
          <p:nvPr/>
        </p:nvSpPr>
        <p:spPr>
          <a:xfrm>
            <a:off x="899174" y="1168754"/>
            <a:ext cx="8127000" cy="1527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F9EEE7"/>
              </a:buClr>
              <a:buSzPts val="717"/>
              <a:buFont typeface="Quattrocento"/>
              <a:buNone/>
            </a:pPr>
            <a:r>
              <a:rPr b="0" i="0" lang="en" sz="717" u="none" cap="none" strike="noStrike">
                <a:solidFill>
                  <a:srgbClr val="F9EEE7"/>
                </a:solidFill>
                <a:latin typeface="Quattrocento"/>
                <a:ea typeface="Quattrocento"/>
                <a:cs typeface="Quattrocento"/>
                <a:sym typeface="Quattrocento"/>
              </a:rPr>
              <a:t>Identify core investment question and success metrics</a:t>
            </a:r>
            <a:endParaRPr b="0" i="0" sz="717" u="none" cap="none" strike="noStrike"/>
          </a:p>
        </p:txBody>
      </p:sp>
      <p:pic>
        <p:nvPicPr>
          <p:cNvPr descr="preencoded.png" id="163" name="Google Shape;163;p28"/>
          <p:cNvPicPr preferRelativeResize="0"/>
          <p:nvPr/>
        </p:nvPicPr>
        <p:blipFill rotWithShape="1">
          <a:blip r:embed="rId4">
            <a:alphaModFix/>
          </a:blip>
          <a:srcRect b="0" l="0" r="0" t="0"/>
          <a:stretch/>
        </p:blipFill>
        <p:spPr>
          <a:xfrm>
            <a:off x="326225" y="1448558"/>
            <a:ext cx="477495" cy="572949"/>
          </a:xfrm>
          <a:prstGeom prst="rect">
            <a:avLst/>
          </a:prstGeom>
          <a:noFill/>
          <a:ln>
            <a:noFill/>
          </a:ln>
        </p:spPr>
      </p:pic>
      <p:sp>
        <p:nvSpPr>
          <p:cNvPr id="164" name="Google Shape;164;p28"/>
          <p:cNvSpPr/>
          <p:nvPr/>
        </p:nvSpPr>
        <p:spPr>
          <a:xfrm>
            <a:off x="899174" y="1544011"/>
            <a:ext cx="1123500" cy="140400"/>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F9EEE7"/>
              </a:buClr>
              <a:buSzPts val="820"/>
              <a:buFont typeface="Quattrocento"/>
              <a:buNone/>
            </a:pPr>
            <a:r>
              <a:rPr b="0" i="0" lang="en" sz="1019" u="none" cap="none" strike="noStrike">
                <a:solidFill>
                  <a:srgbClr val="F9EEE7"/>
                </a:solidFill>
                <a:latin typeface="Quattrocento"/>
                <a:ea typeface="Quattrocento"/>
                <a:cs typeface="Quattrocento"/>
                <a:sym typeface="Quattrocento"/>
              </a:rPr>
              <a:t>Data Collection</a:t>
            </a:r>
            <a:endParaRPr b="0" i="0" sz="1019" u="none" cap="none" strike="noStrike"/>
          </a:p>
        </p:txBody>
      </p:sp>
      <p:sp>
        <p:nvSpPr>
          <p:cNvPr id="165" name="Google Shape;165;p28"/>
          <p:cNvSpPr/>
          <p:nvPr/>
        </p:nvSpPr>
        <p:spPr>
          <a:xfrm>
            <a:off x="899174" y="1741703"/>
            <a:ext cx="8127000" cy="1527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F9EEE7"/>
              </a:buClr>
              <a:buSzPts val="717"/>
              <a:buFont typeface="Quattrocento"/>
              <a:buNone/>
            </a:pPr>
            <a:r>
              <a:rPr b="0" i="0" lang="en" sz="717" u="none" cap="none" strike="noStrike">
                <a:solidFill>
                  <a:srgbClr val="F9EEE7"/>
                </a:solidFill>
                <a:latin typeface="Quattrocento"/>
                <a:ea typeface="Quattrocento"/>
                <a:cs typeface="Quattrocento"/>
                <a:sym typeface="Quattrocento"/>
              </a:rPr>
              <a:t>Pull real-time data via Zillow</a:t>
            </a:r>
            <a:r>
              <a:rPr lang="en" sz="717">
                <a:solidFill>
                  <a:srgbClr val="F9EEE7"/>
                </a:solidFill>
                <a:latin typeface="Quattrocento"/>
                <a:ea typeface="Quattrocento"/>
                <a:cs typeface="Quattrocento"/>
                <a:sym typeface="Quattrocento"/>
              </a:rPr>
              <a:t> and </a:t>
            </a:r>
            <a:r>
              <a:rPr b="0" i="0" lang="en" sz="717" u="none" cap="none" strike="noStrike">
                <a:solidFill>
                  <a:srgbClr val="F9EEE7"/>
                </a:solidFill>
                <a:latin typeface="Quattrocento"/>
                <a:ea typeface="Quattrocento"/>
                <a:cs typeface="Quattrocento"/>
                <a:sym typeface="Quattrocento"/>
              </a:rPr>
              <a:t>FRED</a:t>
            </a:r>
            <a:r>
              <a:rPr lang="en" sz="717">
                <a:solidFill>
                  <a:srgbClr val="F9EEE7"/>
                </a:solidFill>
                <a:latin typeface="Quattrocento"/>
                <a:ea typeface="Quattrocento"/>
                <a:cs typeface="Quattrocento"/>
                <a:sym typeface="Quattrocento"/>
              </a:rPr>
              <a:t> </a:t>
            </a:r>
            <a:r>
              <a:rPr b="0" i="0" lang="en" sz="717" u="none" cap="none" strike="noStrike">
                <a:solidFill>
                  <a:srgbClr val="F9EEE7"/>
                </a:solidFill>
                <a:latin typeface="Quattrocento"/>
                <a:ea typeface="Quattrocento"/>
                <a:cs typeface="Quattrocento"/>
                <a:sym typeface="Quattrocento"/>
              </a:rPr>
              <a:t>market APIs</a:t>
            </a:r>
            <a:endParaRPr b="0" i="0" sz="717" u="none" cap="none" strike="noStrike"/>
          </a:p>
        </p:txBody>
      </p:sp>
      <p:pic>
        <p:nvPicPr>
          <p:cNvPr descr="preencoded.png" id="166" name="Google Shape;166;p28"/>
          <p:cNvPicPr preferRelativeResize="0"/>
          <p:nvPr/>
        </p:nvPicPr>
        <p:blipFill rotWithShape="1">
          <a:blip r:embed="rId5">
            <a:alphaModFix/>
          </a:blip>
          <a:srcRect b="0" l="0" r="0" t="0"/>
          <a:stretch/>
        </p:blipFill>
        <p:spPr>
          <a:xfrm>
            <a:off x="326225" y="2021507"/>
            <a:ext cx="477495" cy="572949"/>
          </a:xfrm>
          <a:prstGeom prst="rect">
            <a:avLst/>
          </a:prstGeom>
          <a:noFill/>
          <a:ln>
            <a:noFill/>
          </a:ln>
        </p:spPr>
      </p:pic>
      <p:sp>
        <p:nvSpPr>
          <p:cNvPr id="167" name="Google Shape;167;p28"/>
          <p:cNvSpPr/>
          <p:nvPr/>
        </p:nvSpPr>
        <p:spPr>
          <a:xfrm>
            <a:off x="899174" y="2116960"/>
            <a:ext cx="1123500" cy="140400"/>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F9EEE7"/>
              </a:buClr>
              <a:buSzPts val="820"/>
              <a:buFont typeface="Quattrocento"/>
              <a:buNone/>
            </a:pPr>
            <a:r>
              <a:rPr b="0" i="0" lang="en" sz="1019" u="none" cap="none" strike="noStrike">
                <a:solidFill>
                  <a:srgbClr val="F9EEE7"/>
                </a:solidFill>
                <a:latin typeface="Quattrocento"/>
                <a:ea typeface="Quattrocento"/>
                <a:cs typeface="Quattrocento"/>
                <a:sym typeface="Quattrocento"/>
              </a:rPr>
              <a:t>Preprocessing</a:t>
            </a:r>
            <a:endParaRPr b="0" i="0" sz="1019" u="none" cap="none" strike="noStrike"/>
          </a:p>
        </p:txBody>
      </p:sp>
      <p:sp>
        <p:nvSpPr>
          <p:cNvPr id="168" name="Google Shape;168;p28"/>
          <p:cNvSpPr/>
          <p:nvPr/>
        </p:nvSpPr>
        <p:spPr>
          <a:xfrm>
            <a:off x="899174" y="2314652"/>
            <a:ext cx="8127000" cy="1527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F9EEE7"/>
              </a:buClr>
              <a:buSzPts val="717"/>
              <a:buFont typeface="Quattrocento"/>
              <a:buNone/>
            </a:pPr>
            <a:r>
              <a:rPr b="0" i="0" lang="en" sz="717" u="none" cap="none" strike="noStrike">
                <a:solidFill>
                  <a:srgbClr val="F9EEE7"/>
                </a:solidFill>
                <a:latin typeface="Quattrocento"/>
                <a:ea typeface="Quattrocento"/>
                <a:cs typeface="Quattrocento"/>
                <a:sym typeface="Quattrocento"/>
              </a:rPr>
              <a:t>Clean and normalize datasets using Python and Pandas</a:t>
            </a:r>
            <a:endParaRPr b="0" i="0" sz="717" u="none" cap="none" strike="noStrike"/>
          </a:p>
        </p:txBody>
      </p:sp>
      <p:pic>
        <p:nvPicPr>
          <p:cNvPr descr="preencoded.png" id="169" name="Google Shape;169;p28"/>
          <p:cNvPicPr preferRelativeResize="0"/>
          <p:nvPr/>
        </p:nvPicPr>
        <p:blipFill rotWithShape="1">
          <a:blip r:embed="rId6">
            <a:alphaModFix/>
          </a:blip>
          <a:srcRect b="0" l="0" r="0" t="0"/>
          <a:stretch/>
        </p:blipFill>
        <p:spPr>
          <a:xfrm>
            <a:off x="326225" y="2594455"/>
            <a:ext cx="477495" cy="572949"/>
          </a:xfrm>
          <a:prstGeom prst="rect">
            <a:avLst/>
          </a:prstGeom>
          <a:noFill/>
          <a:ln>
            <a:noFill/>
          </a:ln>
        </p:spPr>
      </p:pic>
      <p:sp>
        <p:nvSpPr>
          <p:cNvPr id="170" name="Google Shape;170;p28"/>
          <p:cNvSpPr/>
          <p:nvPr/>
        </p:nvSpPr>
        <p:spPr>
          <a:xfrm>
            <a:off x="899175" y="2689900"/>
            <a:ext cx="1486500" cy="140400"/>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F9EEE7"/>
              </a:buClr>
              <a:buSzPts val="820"/>
              <a:buFont typeface="Quattrocento"/>
              <a:buNone/>
            </a:pPr>
            <a:r>
              <a:rPr b="0" i="0" lang="en" sz="1019" u="none" cap="none" strike="noStrike">
                <a:solidFill>
                  <a:srgbClr val="F9EEE7"/>
                </a:solidFill>
                <a:latin typeface="Quattrocento"/>
                <a:ea typeface="Quattrocento"/>
                <a:cs typeface="Quattrocento"/>
                <a:sym typeface="Quattrocento"/>
              </a:rPr>
              <a:t>Time-Series Forecasting</a:t>
            </a:r>
            <a:endParaRPr b="0" i="0" sz="1019" u="none" cap="none" strike="noStrike"/>
          </a:p>
        </p:txBody>
      </p:sp>
      <p:sp>
        <p:nvSpPr>
          <p:cNvPr id="171" name="Google Shape;171;p28"/>
          <p:cNvSpPr/>
          <p:nvPr/>
        </p:nvSpPr>
        <p:spPr>
          <a:xfrm>
            <a:off x="899174" y="2887601"/>
            <a:ext cx="8127000" cy="1527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F9EEE7"/>
              </a:buClr>
              <a:buSzPts val="717"/>
              <a:buFont typeface="Quattrocento"/>
              <a:buNone/>
            </a:pPr>
            <a:r>
              <a:rPr b="0" i="0" lang="en" sz="717" u="none" cap="none" strike="noStrike">
                <a:solidFill>
                  <a:srgbClr val="F9EEE7"/>
                </a:solidFill>
                <a:latin typeface="Quattrocento"/>
                <a:ea typeface="Quattrocento"/>
                <a:cs typeface="Quattrocento"/>
                <a:sym typeface="Quattrocento"/>
              </a:rPr>
              <a:t>Apply ARIMA and Prophet models for price predictions</a:t>
            </a:r>
            <a:endParaRPr b="0" i="0" sz="717" u="none" cap="none" strike="noStrike"/>
          </a:p>
        </p:txBody>
      </p:sp>
      <p:pic>
        <p:nvPicPr>
          <p:cNvPr descr="preencoded.png" id="172" name="Google Shape;172;p28"/>
          <p:cNvPicPr preferRelativeResize="0"/>
          <p:nvPr/>
        </p:nvPicPr>
        <p:blipFill rotWithShape="1">
          <a:blip r:embed="rId7">
            <a:alphaModFix/>
          </a:blip>
          <a:srcRect b="0" l="0" r="0" t="0"/>
          <a:stretch/>
        </p:blipFill>
        <p:spPr>
          <a:xfrm>
            <a:off x="326225" y="3167404"/>
            <a:ext cx="477495" cy="572949"/>
          </a:xfrm>
          <a:prstGeom prst="rect">
            <a:avLst/>
          </a:prstGeom>
          <a:noFill/>
          <a:ln>
            <a:noFill/>
          </a:ln>
        </p:spPr>
      </p:pic>
      <p:sp>
        <p:nvSpPr>
          <p:cNvPr id="173" name="Google Shape;173;p28"/>
          <p:cNvSpPr/>
          <p:nvPr/>
        </p:nvSpPr>
        <p:spPr>
          <a:xfrm>
            <a:off x="899174" y="3262857"/>
            <a:ext cx="1123500" cy="140400"/>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F9EEE7"/>
              </a:buClr>
              <a:buSzPts val="820"/>
              <a:buFont typeface="Quattrocento"/>
              <a:buNone/>
            </a:pPr>
            <a:r>
              <a:rPr b="0" i="0" lang="en" sz="1019" u="none" cap="none" strike="noStrike">
                <a:solidFill>
                  <a:srgbClr val="F9EEE7"/>
                </a:solidFill>
                <a:latin typeface="Quattrocento"/>
                <a:ea typeface="Quattrocento"/>
                <a:cs typeface="Quattrocento"/>
                <a:sym typeface="Quattrocento"/>
              </a:rPr>
              <a:t>Financial Modeling</a:t>
            </a:r>
            <a:endParaRPr b="0" i="0" sz="1019" u="none" cap="none" strike="noStrike"/>
          </a:p>
        </p:txBody>
      </p:sp>
      <p:sp>
        <p:nvSpPr>
          <p:cNvPr id="174" name="Google Shape;174;p28"/>
          <p:cNvSpPr/>
          <p:nvPr/>
        </p:nvSpPr>
        <p:spPr>
          <a:xfrm>
            <a:off x="899174" y="3460549"/>
            <a:ext cx="8127000" cy="1527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F9EEE7"/>
              </a:buClr>
              <a:buSzPts val="717"/>
              <a:buFont typeface="Quattrocento"/>
              <a:buNone/>
            </a:pPr>
            <a:r>
              <a:rPr b="0" i="0" lang="en" sz="717" u="none" cap="none" strike="noStrike">
                <a:solidFill>
                  <a:srgbClr val="F9EEE7"/>
                </a:solidFill>
                <a:latin typeface="Quattrocento"/>
                <a:ea typeface="Quattrocento"/>
                <a:cs typeface="Quattrocento"/>
                <a:sym typeface="Quattrocento"/>
              </a:rPr>
              <a:t>Calculate NPV, IRR, and break-even timelines</a:t>
            </a:r>
            <a:endParaRPr b="0" i="0" sz="717" u="none" cap="none" strike="noStrike"/>
          </a:p>
        </p:txBody>
      </p:sp>
      <p:pic>
        <p:nvPicPr>
          <p:cNvPr descr="preencoded.png" id="175" name="Google Shape;175;p28"/>
          <p:cNvPicPr preferRelativeResize="0"/>
          <p:nvPr/>
        </p:nvPicPr>
        <p:blipFill rotWithShape="1">
          <a:blip r:embed="rId8">
            <a:alphaModFix/>
          </a:blip>
          <a:srcRect b="0" l="0" r="0" t="0"/>
          <a:stretch/>
        </p:blipFill>
        <p:spPr>
          <a:xfrm>
            <a:off x="326225" y="3740353"/>
            <a:ext cx="477495" cy="572949"/>
          </a:xfrm>
          <a:prstGeom prst="rect">
            <a:avLst/>
          </a:prstGeom>
          <a:noFill/>
          <a:ln>
            <a:noFill/>
          </a:ln>
        </p:spPr>
      </p:pic>
      <p:sp>
        <p:nvSpPr>
          <p:cNvPr id="176" name="Google Shape;176;p28"/>
          <p:cNvSpPr/>
          <p:nvPr/>
        </p:nvSpPr>
        <p:spPr>
          <a:xfrm>
            <a:off x="899174" y="3835806"/>
            <a:ext cx="1123500" cy="140400"/>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F9EEE7"/>
              </a:buClr>
              <a:buSzPts val="820"/>
              <a:buFont typeface="Quattrocento"/>
              <a:buNone/>
            </a:pPr>
            <a:r>
              <a:rPr b="0" i="0" lang="en" sz="1019" u="none" cap="none" strike="noStrike">
                <a:solidFill>
                  <a:srgbClr val="F9EEE7"/>
                </a:solidFill>
                <a:latin typeface="Quattrocento"/>
                <a:ea typeface="Quattrocento"/>
                <a:cs typeface="Quattrocento"/>
                <a:sym typeface="Quattrocento"/>
              </a:rPr>
              <a:t>Visualization</a:t>
            </a:r>
            <a:endParaRPr b="0" i="0" sz="1019" u="none" cap="none" strike="noStrike"/>
          </a:p>
        </p:txBody>
      </p:sp>
      <p:sp>
        <p:nvSpPr>
          <p:cNvPr id="177" name="Google Shape;177;p28"/>
          <p:cNvSpPr/>
          <p:nvPr/>
        </p:nvSpPr>
        <p:spPr>
          <a:xfrm>
            <a:off x="899174" y="4033498"/>
            <a:ext cx="8127000" cy="1527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F9EEE7"/>
              </a:buClr>
              <a:buSzPts val="717"/>
              <a:buFont typeface="Quattrocento"/>
              <a:buNone/>
            </a:pPr>
            <a:r>
              <a:rPr b="0" i="0" lang="en" sz="717" u="none" cap="none" strike="noStrike">
                <a:solidFill>
                  <a:srgbClr val="F9EEE7"/>
                </a:solidFill>
                <a:latin typeface="Quattrocento"/>
                <a:ea typeface="Quattrocento"/>
                <a:cs typeface="Quattrocento"/>
                <a:sym typeface="Quattrocento"/>
              </a:rPr>
              <a:t>Build live-connected Tableau dashboards</a:t>
            </a:r>
            <a:endParaRPr b="0" i="0" sz="717" u="none" cap="none" strike="noStrike"/>
          </a:p>
        </p:txBody>
      </p:sp>
      <p:pic>
        <p:nvPicPr>
          <p:cNvPr descr="preencoded.png" id="178" name="Google Shape;178;p28"/>
          <p:cNvPicPr preferRelativeResize="0"/>
          <p:nvPr/>
        </p:nvPicPr>
        <p:blipFill rotWithShape="1">
          <a:blip r:embed="rId9">
            <a:alphaModFix/>
          </a:blip>
          <a:srcRect b="0" l="0" r="0" t="0"/>
          <a:stretch/>
        </p:blipFill>
        <p:spPr>
          <a:xfrm>
            <a:off x="326225" y="4313301"/>
            <a:ext cx="477495" cy="572949"/>
          </a:xfrm>
          <a:prstGeom prst="rect">
            <a:avLst/>
          </a:prstGeom>
          <a:noFill/>
          <a:ln>
            <a:noFill/>
          </a:ln>
        </p:spPr>
      </p:pic>
      <p:sp>
        <p:nvSpPr>
          <p:cNvPr id="179" name="Google Shape;179;p28"/>
          <p:cNvSpPr/>
          <p:nvPr/>
        </p:nvSpPr>
        <p:spPr>
          <a:xfrm>
            <a:off x="899174" y="4408755"/>
            <a:ext cx="1123500" cy="140400"/>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F9EEE7"/>
              </a:buClr>
              <a:buSzPts val="820"/>
              <a:buFont typeface="Quattrocento"/>
              <a:buNone/>
            </a:pPr>
            <a:r>
              <a:rPr b="0" i="0" lang="en" sz="1019" u="none" cap="none" strike="noStrike">
                <a:solidFill>
                  <a:srgbClr val="F9EEE7"/>
                </a:solidFill>
                <a:latin typeface="Quattrocento"/>
                <a:ea typeface="Quattrocento"/>
                <a:cs typeface="Quattrocento"/>
                <a:sym typeface="Quattrocento"/>
              </a:rPr>
              <a:t>Insight Generation</a:t>
            </a:r>
            <a:endParaRPr b="0" i="0" sz="1019" u="none" cap="none" strike="noStrike"/>
          </a:p>
        </p:txBody>
      </p:sp>
      <p:sp>
        <p:nvSpPr>
          <p:cNvPr id="180" name="Google Shape;180;p28"/>
          <p:cNvSpPr/>
          <p:nvPr/>
        </p:nvSpPr>
        <p:spPr>
          <a:xfrm>
            <a:off x="899174" y="4606447"/>
            <a:ext cx="8127000" cy="1527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F9EEE7"/>
              </a:buClr>
              <a:buSzPts val="717"/>
              <a:buFont typeface="Quattrocento"/>
              <a:buNone/>
            </a:pPr>
            <a:r>
              <a:rPr b="0" i="0" lang="en" sz="717" u="none" cap="none" strike="noStrike">
                <a:solidFill>
                  <a:srgbClr val="F9EEE7"/>
                </a:solidFill>
                <a:latin typeface="Quattrocento"/>
                <a:ea typeface="Quattrocento"/>
                <a:cs typeface="Quattrocento"/>
                <a:sym typeface="Quattrocento"/>
              </a:rPr>
              <a:t>Deliver actionable recommendations to stakeholders</a:t>
            </a:r>
            <a:endParaRPr b="0" i="0" sz="717" u="none" cap="none" strike="noStrike"/>
          </a:p>
        </p:txBody>
      </p:sp>
      <p:sp>
        <p:nvSpPr>
          <p:cNvPr id="181" name="Google Shape;181;p28"/>
          <p:cNvSpPr/>
          <p:nvPr/>
        </p:nvSpPr>
        <p:spPr>
          <a:xfrm>
            <a:off x="8015350" y="4824400"/>
            <a:ext cx="1086600" cy="273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2" name="Google Shape;182;p28"/>
          <p:cNvPicPr preferRelativeResize="0"/>
          <p:nvPr/>
        </p:nvPicPr>
        <p:blipFill>
          <a:blip r:embed="rId10">
            <a:alphaModFix/>
          </a:blip>
          <a:stretch>
            <a:fillRect/>
          </a:stretch>
        </p:blipFill>
        <p:spPr>
          <a:xfrm>
            <a:off x="3278875" y="1241513"/>
            <a:ext cx="5597051" cy="3109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descr="preencoded.png" id="188" name="Google Shape;188;p29"/>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
        <p:nvSpPr>
          <p:cNvPr id="189" name="Google Shape;189;p29"/>
          <p:cNvSpPr/>
          <p:nvPr/>
        </p:nvSpPr>
        <p:spPr>
          <a:xfrm>
            <a:off x="503114" y="136319"/>
            <a:ext cx="3828900" cy="422700"/>
          </a:xfrm>
          <a:prstGeom prst="rect">
            <a:avLst/>
          </a:prstGeom>
          <a:noFill/>
          <a:ln>
            <a:noFill/>
          </a:ln>
        </p:spPr>
        <p:txBody>
          <a:bodyPr anchorCtr="0" anchor="t" bIns="0" lIns="0" spcFirstLastPara="1" rIns="0" wrap="square" tIns="0">
            <a:noAutofit/>
          </a:bodyPr>
          <a:lstStyle/>
          <a:p>
            <a:pPr indent="0" lvl="0" marL="0" marR="0" rtl="0" algn="l">
              <a:lnSpc>
                <a:spcPct val="124705"/>
              </a:lnSpc>
              <a:spcBef>
                <a:spcPts val="0"/>
              </a:spcBef>
              <a:spcAft>
                <a:spcPts val="0"/>
              </a:spcAft>
              <a:buClr>
                <a:srgbClr val="FFD9BE"/>
              </a:buClr>
              <a:buSzPts val="2700"/>
              <a:buFont typeface="Quattrocento"/>
              <a:buNone/>
            </a:pPr>
            <a:r>
              <a:rPr b="0" i="0" lang="en" sz="2700" u="none" cap="none" strike="noStrike">
                <a:solidFill>
                  <a:srgbClr val="FFD9BE"/>
                </a:solidFill>
                <a:latin typeface="Quattrocento"/>
                <a:ea typeface="Quattrocento"/>
                <a:cs typeface="Quattrocento"/>
                <a:sym typeface="Quattrocento"/>
              </a:rPr>
              <a:t>Dataset &amp; API Integration</a:t>
            </a:r>
            <a:endParaRPr b="0" i="0" sz="2700" u="none" cap="none" strike="noStrike"/>
          </a:p>
        </p:txBody>
      </p:sp>
      <p:sp>
        <p:nvSpPr>
          <p:cNvPr id="190" name="Google Shape;190;p29"/>
          <p:cNvSpPr/>
          <p:nvPr/>
        </p:nvSpPr>
        <p:spPr>
          <a:xfrm>
            <a:off x="503114" y="1147168"/>
            <a:ext cx="4708773" cy="460027"/>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F9EEE7"/>
              </a:buClr>
              <a:buSzPts val="1100"/>
              <a:buFont typeface="Quattrocento"/>
              <a:buNone/>
            </a:pPr>
            <a:r>
              <a:rPr b="0" i="0" lang="en" sz="1100" u="none" cap="none" strike="noStrike">
                <a:solidFill>
                  <a:srgbClr val="F9EEE7"/>
                </a:solidFill>
                <a:latin typeface="Quattrocento"/>
                <a:ea typeface="Quattrocento"/>
                <a:cs typeface="Quattrocento"/>
                <a:sym typeface="Quattrocento"/>
              </a:rPr>
              <a:t>We leverage industry-leading data sources to ensure forecast accuracy and real-time market responsiveness</a:t>
            </a:r>
            <a:endParaRPr b="0" i="0" sz="1100" u="none" cap="none" strike="noStrike"/>
          </a:p>
        </p:txBody>
      </p:sp>
      <p:sp>
        <p:nvSpPr>
          <p:cNvPr id="191" name="Google Shape;191;p29"/>
          <p:cNvSpPr/>
          <p:nvPr/>
        </p:nvSpPr>
        <p:spPr>
          <a:xfrm>
            <a:off x="503114" y="1768897"/>
            <a:ext cx="2282503" cy="2865760"/>
          </a:xfrm>
          <a:prstGeom prst="roundRect">
            <a:avLst>
              <a:gd fmla="val 945" name="adj"/>
            </a:avLst>
          </a:prstGeom>
          <a:solidFill>
            <a:srgbClr val="123332"/>
          </a:solidFill>
          <a:ln cap="flat" cmpd="sng" w="30475">
            <a:solidFill>
              <a:srgbClr val="4A6B6A"/>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92" name="Google Shape;192;p29"/>
          <p:cNvSpPr/>
          <p:nvPr/>
        </p:nvSpPr>
        <p:spPr>
          <a:xfrm>
            <a:off x="665857" y="1931640"/>
            <a:ext cx="1691208" cy="211411"/>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F9EEE7"/>
              </a:buClr>
              <a:buSzPts val="1300"/>
              <a:buFont typeface="Quattrocento"/>
              <a:buNone/>
            </a:pPr>
            <a:r>
              <a:rPr b="0" i="0" lang="en" sz="1300" u="none" cap="none" strike="noStrike">
                <a:solidFill>
                  <a:srgbClr val="F9EEE7"/>
                </a:solidFill>
                <a:latin typeface="Quattrocento"/>
                <a:ea typeface="Quattrocento"/>
                <a:cs typeface="Quattrocento"/>
                <a:sym typeface="Quattrocento"/>
              </a:rPr>
              <a:t>Zillow API</a:t>
            </a:r>
            <a:endParaRPr b="0" i="0" sz="1300" u="none" cap="none" strike="noStrike"/>
          </a:p>
        </p:txBody>
      </p:sp>
      <p:sp>
        <p:nvSpPr>
          <p:cNvPr id="193" name="Google Shape;193;p29"/>
          <p:cNvSpPr/>
          <p:nvPr/>
        </p:nvSpPr>
        <p:spPr>
          <a:xfrm>
            <a:off x="665857" y="2229296"/>
            <a:ext cx="1957016" cy="690042"/>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F9EEE7"/>
              </a:buClr>
              <a:buSzPts val="1100"/>
              <a:buFont typeface="Quattrocento"/>
              <a:buNone/>
            </a:pPr>
            <a:r>
              <a:rPr b="1" i="0" lang="en" sz="1100" u="none" cap="none" strike="noStrike">
                <a:solidFill>
                  <a:srgbClr val="F9EEE7"/>
                </a:solidFill>
                <a:latin typeface="Quattrocento"/>
                <a:ea typeface="Quattrocento"/>
                <a:cs typeface="Quattrocento"/>
                <a:sym typeface="Quattrocento"/>
              </a:rPr>
              <a:t>Data Type:</a:t>
            </a:r>
            <a:r>
              <a:rPr b="0" i="0" lang="en" sz="1100" u="none" cap="none" strike="noStrike">
                <a:solidFill>
                  <a:srgbClr val="F9EEE7"/>
                </a:solidFill>
                <a:latin typeface="Quattrocento"/>
                <a:ea typeface="Quattrocento"/>
                <a:cs typeface="Quattrocento"/>
                <a:sym typeface="Quattrocento"/>
              </a:rPr>
              <a:t> </a:t>
            </a:r>
            <a:r>
              <a:rPr lang="en" sz="1100">
                <a:solidFill>
                  <a:srgbClr val="F9EEE7"/>
                </a:solidFill>
                <a:latin typeface="Quattrocento"/>
                <a:ea typeface="Quattrocento"/>
                <a:cs typeface="Quattrocento"/>
                <a:sym typeface="Quattrocento"/>
              </a:rPr>
              <a:t>Median</a:t>
            </a:r>
            <a:r>
              <a:rPr b="0" i="0" lang="en" sz="1100" u="none" cap="none" strike="noStrike">
                <a:solidFill>
                  <a:srgbClr val="F9EEE7"/>
                </a:solidFill>
                <a:latin typeface="Quattrocento"/>
                <a:ea typeface="Quattrocento"/>
                <a:cs typeface="Quattrocento"/>
                <a:sym typeface="Quattrocento"/>
              </a:rPr>
              <a:t> home values, rental estimates, inventory metrics</a:t>
            </a:r>
            <a:endParaRPr b="0" i="0" sz="1100" u="none" cap="none" strike="noStrike"/>
          </a:p>
        </p:txBody>
      </p:sp>
      <p:sp>
        <p:nvSpPr>
          <p:cNvPr id="194" name="Google Shape;194;p29"/>
          <p:cNvSpPr/>
          <p:nvPr/>
        </p:nvSpPr>
        <p:spPr>
          <a:xfrm>
            <a:off x="665857" y="3005584"/>
            <a:ext cx="1957016" cy="690042"/>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F9EEE7"/>
              </a:buClr>
              <a:buSzPts val="1100"/>
              <a:buFont typeface="Quattrocento"/>
              <a:buNone/>
            </a:pPr>
            <a:r>
              <a:rPr b="1" i="0" lang="en" sz="1100" u="none" cap="none" strike="noStrike">
                <a:solidFill>
                  <a:srgbClr val="F9EEE7"/>
                </a:solidFill>
                <a:latin typeface="Quattrocento"/>
                <a:ea typeface="Quattrocento"/>
                <a:cs typeface="Quattrocento"/>
                <a:sym typeface="Quattrocento"/>
              </a:rPr>
              <a:t>Coverage:</a:t>
            </a:r>
            <a:r>
              <a:rPr b="0" i="0" lang="en" sz="1100" u="none" cap="none" strike="noStrike">
                <a:solidFill>
                  <a:srgbClr val="F9EEE7"/>
                </a:solidFill>
                <a:latin typeface="Quattrocento"/>
                <a:ea typeface="Quattrocento"/>
                <a:cs typeface="Quattrocento"/>
                <a:sym typeface="Quattrocento"/>
              </a:rPr>
              <a:t> City-level granularity across 10 major U.S. markets</a:t>
            </a:r>
            <a:endParaRPr b="0" i="0" sz="1100" u="none" cap="none" strike="noStrike"/>
          </a:p>
        </p:txBody>
      </p:sp>
      <p:sp>
        <p:nvSpPr>
          <p:cNvPr id="195" name="Google Shape;195;p29"/>
          <p:cNvSpPr/>
          <p:nvPr/>
        </p:nvSpPr>
        <p:spPr>
          <a:xfrm>
            <a:off x="665857" y="3781871"/>
            <a:ext cx="1957016" cy="690042"/>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F9EEE7"/>
              </a:buClr>
              <a:buSzPts val="1100"/>
              <a:buFont typeface="Quattrocento"/>
              <a:buNone/>
            </a:pPr>
            <a:r>
              <a:rPr b="1" i="0" lang="en" sz="1100" u="none" cap="none" strike="noStrike">
                <a:solidFill>
                  <a:srgbClr val="F9EEE7"/>
                </a:solidFill>
                <a:latin typeface="Quattrocento"/>
                <a:ea typeface="Quattrocento"/>
                <a:cs typeface="Quattrocento"/>
                <a:sym typeface="Quattrocento"/>
              </a:rPr>
              <a:t>Use Case:</a:t>
            </a:r>
            <a:r>
              <a:rPr b="0" i="0" lang="en" sz="1100" u="none" cap="none" strike="noStrike">
                <a:solidFill>
                  <a:srgbClr val="F9EEE7"/>
                </a:solidFill>
                <a:latin typeface="Quattrocento"/>
                <a:ea typeface="Quattrocento"/>
                <a:cs typeface="Quattrocento"/>
                <a:sym typeface="Quattrocento"/>
              </a:rPr>
              <a:t> Foundation for price and rent trend forecasting</a:t>
            </a:r>
            <a:endParaRPr b="0" i="0" sz="1100" u="none" cap="none" strike="noStrike"/>
          </a:p>
        </p:txBody>
      </p:sp>
      <p:sp>
        <p:nvSpPr>
          <p:cNvPr id="196" name="Google Shape;196;p29"/>
          <p:cNvSpPr/>
          <p:nvPr/>
        </p:nvSpPr>
        <p:spPr>
          <a:xfrm>
            <a:off x="2929309" y="1768897"/>
            <a:ext cx="2282577" cy="2865760"/>
          </a:xfrm>
          <a:prstGeom prst="roundRect">
            <a:avLst>
              <a:gd fmla="val 945" name="adj"/>
            </a:avLst>
          </a:prstGeom>
          <a:solidFill>
            <a:srgbClr val="123332"/>
          </a:solidFill>
          <a:ln cap="flat" cmpd="sng" w="30475">
            <a:solidFill>
              <a:srgbClr val="4A6B6A"/>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97" name="Google Shape;197;p29"/>
          <p:cNvSpPr/>
          <p:nvPr/>
        </p:nvSpPr>
        <p:spPr>
          <a:xfrm>
            <a:off x="3092053" y="1931640"/>
            <a:ext cx="1691208" cy="211411"/>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F9EEE7"/>
              </a:buClr>
              <a:buSzPts val="1300"/>
              <a:buFont typeface="Quattrocento"/>
              <a:buNone/>
            </a:pPr>
            <a:r>
              <a:rPr b="0" i="0" lang="en" sz="1300" u="none" cap="none" strike="noStrike">
                <a:solidFill>
                  <a:srgbClr val="F9EEE7"/>
                </a:solidFill>
                <a:latin typeface="Quattrocento"/>
                <a:ea typeface="Quattrocento"/>
                <a:cs typeface="Quattrocento"/>
                <a:sym typeface="Quattrocento"/>
              </a:rPr>
              <a:t>FRED Economic API</a:t>
            </a:r>
            <a:endParaRPr b="0" i="0" sz="1300" u="none" cap="none" strike="noStrike"/>
          </a:p>
        </p:txBody>
      </p:sp>
      <p:sp>
        <p:nvSpPr>
          <p:cNvPr id="198" name="Google Shape;198;p29"/>
          <p:cNvSpPr/>
          <p:nvPr/>
        </p:nvSpPr>
        <p:spPr>
          <a:xfrm>
            <a:off x="3092053" y="2229296"/>
            <a:ext cx="1957090" cy="690042"/>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F9EEE7"/>
              </a:buClr>
              <a:buSzPts val="1100"/>
              <a:buFont typeface="Quattrocento"/>
              <a:buNone/>
            </a:pPr>
            <a:r>
              <a:rPr b="1" i="0" lang="en" sz="1100" u="none" cap="none" strike="noStrike">
                <a:solidFill>
                  <a:srgbClr val="F9EEE7"/>
                </a:solidFill>
                <a:latin typeface="Quattrocento"/>
                <a:ea typeface="Quattrocento"/>
                <a:cs typeface="Quattrocento"/>
                <a:sym typeface="Quattrocento"/>
              </a:rPr>
              <a:t>Data Type:</a:t>
            </a:r>
            <a:r>
              <a:rPr b="0" i="0" lang="en" sz="1100" u="none" cap="none" strike="noStrike">
                <a:solidFill>
                  <a:srgbClr val="F9EEE7"/>
                </a:solidFill>
                <a:latin typeface="Quattrocento"/>
                <a:ea typeface="Quattrocento"/>
                <a:cs typeface="Quattrocento"/>
                <a:sym typeface="Quattrocento"/>
              </a:rPr>
              <a:t> 30-year mortgage rates, CPI inflation indices, unemployment rates</a:t>
            </a:r>
            <a:endParaRPr b="0" i="0" sz="1100" u="none" cap="none" strike="noStrike"/>
          </a:p>
        </p:txBody>
      </p:sp>
      <p:sp>
        <p:nvSpPr>
          <p:cNvPr id="199" name="Google Shape;199;p29"/>
          <p:cNvSpPr/>
          <p:nvPr/>
        </p:nvSpPr>
        <p:spPr>
          <a:xfrm>
            <a:off x="3092053" y="3005584"/>
            <a:ext cx="1957090" cy="690042"/>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F9EEE7"/>
              </a:buClr>
              <a:buSzPts val="1100"/>
              <a:buFont typeface="Quattrocento"/>
              <a:buNone/>
            </a:pPr>
            <a:r>
              <a:rPr b="1" i="0" lang="en" sz="1100" u="none" cap="none" strike="noStrike">
                <a:solidFill>
                  <a:srgbClr val="F9EEE7"/>
                </a:solidFill>
                <a:latin typeface="Quattrocento"/>
                <a:ea typeface="Quattrocento"/>
                <a:cs typeface="Quattrocento"/>
                <a:sym typeface="Quattrocento"/>
              </a:rPr>
              <a:t>Coverage:</a:t>
            </a:r>
            <a:r>
              <a:rPr b="0" i="0" lang="en" sz="1100" u="none" cap="none" strike="noStrike">
                <a:solidFill>
                  <a:srgbClr val="F9EEE7"/>
                </a:solidFill>
                <a:latin typeface="Quattrocento"/>
                <a:ea typeface="Quattrocento"/>
                <a:cs typeface="Quattrocento"/>
                <a:sym typeface="Quattrocento"/>
              </a:rPr>
              <a:t> Historical and current macroeconomic indicators</a:t>
            </a:r>
            <a:endParaRPr b="0" i="0" sz="1100" u="none" cap="none" strike="noStrike"/>
          </a:p>
        </p:txBody>
      </p:sp>
      <p:sp>
        <p:nvSpPr>
          <p:cNvPr id="200" name="Google Shape;200;p29"/>
          <p:cNvSpPr/>
          <p:nvPr/>
        </p:nvSpPr>
        <p:spPr>
          <a:xfrm>
            <a:off x="3092053" y="3781871"/>
            <a:ext cx="1957090" cy="690042"/>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Clr>
                <a:srgbClr val="F9EEE7"/>
              </a:buClr>
              <a:buSzPts val="1100"/>
              <a:buFont typeface="Quattrocento"/>
              <a:buNone/>
            </a:pPr>
            <a:r>
              <a:rPr b="1" i="0" lang="en" sz="1100" u="none" cap="none" strike="noStrike">
                <a:solidFill>
                  <a:srgbClr val="F9EEE7"/>
                </a:solidFill>
                <a:latin typeface="Quattrocento"/>
                <a:ea typeface="Quattrocento"/>
                <a:cs typeface="Quattrocento"/>
                <a:sym typeface="Quattrocento"/>
              </a:rPr>
              <a:t>Use Case:</a:t>
            </a:r>
            <a:r>
              <a:rPr b="0" i="0" lang="en" sz="1100" u="none" cap="none" strike="noStrike">
                <a:solidFill>
                  <a:srgbClr val="F9EEE7"/>
                </a:solidFill>
                <a:latin typeface="Quattrocento"/>
                <a:ea typeface="Quattrocento"/>
                <a:cs typeface="Quattrocento"/>
                <a:sym typeface="Quattrocento"/>
              </a:rPr>
              <a:t> Discount rate adjustments and inflation scenario modeling</a:t>
            </a:r>
            <a:endParaRPr b="0" i="0" sz="110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descr="preencoded.png" id="206" name="Google Shape;206;p30"/>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
        <p:nvSpPr>
          <p:cNvPr id="207" name="Google Shape;207;p30"/>
          <p:cNvSpPr/>
          <p:nvPr/>
        </p:nvSpPr>
        <p:spPr>
          <a:xfrm>
            <a:off x="503127" y="136325"/>
            <a:ext cx="4646100" cy="422700"/>
          </a:xfrm>
          <a:prstGeom prst="rect">
            <a:avLst/>
          </a:prstGeom>
          <a:noFill/>
          <a:ln>
            <a:noFill/>
          </a:ln>
        </p:spPr>
        <p:txBody>
          <a:bodyPr anchorCtr="0" anchor="t" bIns="0" lIns="0" spcFirstLastPara="1" rIns="0" wrap="square" tIns="0">
            <a:noAutofit/>
          </a:bodyPr>
          <a:lstStyle/>
          <a:p>
            <a:pPr indent="0" lvl="0" marL="0" marR="0" rtl="0" algn="l">
              <a:lnSpc>
                <a:spcPct val="124705"/>
              </a:lnSpc>
              <a:spcBef>
                <a:spcPts val="0"/>
              </a:spcBef>
              <a:spcAft>
                <a:spcPts val="0"/>
              </a:spcAft>
              <a:buClr>
                <a:srgbClr val="FFD9BE"/>
              </a:buClr>
              <a:buSzPts val="2700"/>
              <a:buFont typeface="Quattrocento"/>
              <a:buNone/>
            </a:pPr>
            <a:r>
              <a:rPr b="0" i="0" lang="en" sz="2700" u="none" cap="none" strike="noStrike">
                <a:solidFill>
                  <a:srgbClr val="FFD9BE"/>
                </a:solidFill>
                <a:latin typeface="Quattrocento"/>
                <a:ea typeface="Quattrocento"/>
                <a:cs typeface="Quattrocento"/>
                <a:sym typeface="Quattrocento"/>
              </a:rPr>
              <a:t>Dataset &amp; API Integration</a:t>
            </a:r>
            <a:endParaRPr b="0" i="0" sz="2700" u="none" cap="none" strike="noStrike">
              <a:solidFill>
                <a:srgbClr val="FFD9BE"/>
              </a:solidFill>
              <a:latin typeface="Quattrocento"/>
              <a:ea typeface="Quattrocento"/>
              <a:cs typeface="Quattrocento"/>
              <a:sym typeface="Quattrocento"/>
            </a:endParaRPr>
          </a:p>
          <a:p>
            <a:pPr indent="0" lvl="0" marL="0" marR="0" rtl="0" algn="l">
              <a:lnSpc>
                <a:spcPct val="124705"/>
              </a:lnSpc>
              <a:spcBef>
                <a:spcPts val="0"/>
              </a:spcBef>
              <a:spcAft>
                <a:spcPts val="0"/>
              </a:spcAft>
              <a:buClr>
                <a:srgbClr val="FFD9BE"/>
              </a:buClr>
              <a:buSzPts val="2700"/>
              <a:buFont typeface="Quattrocento"/>
              <a:buNone/>
            </a:pPr>
            <a:r>
              <a:rPr lang="en" sz="2700">
                <a:solidFill>
                  <a:srgbClr val="FFD9BE"/>
                </a:solidFill>
                <a:latin typeface="Quattrocento"/>
                <a:ea typeface="Quattrocento"/>
                <a:cs typeface="Quattrocento"/>
                <a:sym typeface="Quattrocento"/>
              </a:rPr>
              <a:t>Current Challenges</a:t>
            </a:r>
            <a:endParaRPr sz="2700">
              <a:solidFill>
                <a:srgbClr val="FFD9BE"/>
              </a:solidFill>
              <a:latin typeface="Quattrocento"/>
              <a:ea typeface="Quattrocento"/>
              <a:cs typeface="Quattrocento"/>
              <a:sym typeface="Quattrocento"/>
            </a:endParaRPr>
          </a:p>
        </p:txBody>
      </p:sp>
      <p:sp>
        <p:nvSpPr>
          <p:cNvPr id="208" name="Google Shape;208;p30"/>
          <p:cNvSpPr txBox="1"/>
          <p:nvPr/>
        </p:nvSpPr>
        <p:spPr>
          <a:xfrm>
            <a:off x="503125" y="1500025"/>
            <a:ext cx="3698700" cy="1831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9EEE7"/>
              </a:buClr>
              <a:buSzPts val="1400"/>
              <a:buChar char="●"/>
            </a:pPr>
            <a:r>
              <a:rPr lang="en" sz="1100">
                <a:solidFill>
                  <a:srgbClr val="F9EEE7"/>
                </a:solidFill>
                <a:latin typeface="Quattrocento"/>
                <a:ea typeface="Quattrocento"/>
                <a:cs typeface="Quattrocento"/>
                <a:sym typeface="Quattrocento"/>
              </a:rPr>
              <a:t>Needed permission from Bridge Interactive to use </a:t>
            </a:r>
            <a:r>
              <a:rPr lang="en" sz="1100">
                <a:solidFill>
                  <a:srgbClr val="F9EEE7"/>
                </a:solidFill>
                <a:latin typeface="Quattrocento"/>
                <a:ea typeface="Quattrocento"/>
                <a:cs typeface="Quattrocento"/>
                <a:sym typeface="Quattrocento"/>
              </a:rPr>
              <a:t>official</a:t>
            </a:r>
            <a:r>
              <a:rPr lang="en" sz="1100">
                <a:solidFill>
                  <a:srgbClr val="F9EEE7"/>
                </a:solidFill>
                <a:latin typeface="Quattrocento"/>
                <a:ea typeface="Quattrocento"/>
                <a:cs typeface="Quattrocento"/>
                <a:sym typeface="Quattrocento"/>
              </a:rPr>
              <a:t> Zillow API</a:t>
            </a:r>
            <a:endParaRPr sz="1100">
              <a:solidFill>
                <a:srgbClr val="F9EEE7"/>
              </a:solidFill>
              <a:latin typeface="Quattrocento"/>
              <a:ea typeface="Quattrocento"/>
              <a:cs typeface="Quattrocento"/>
              <a:sym typeface="Quattrocento"/>
            </a:endParaRPr>
          </a:p>
          <a:p>
            <a:pPr indent="-317500" lvl="0" marL="457200" rtl="0" algn="l">
              <a:lnSpc>
                <a:spcPct val="150000"/>
              </a:lnSpc>
              <a:spcBef>
                <a:spcPts val="0"/>
              </a:spcBef>
              <a:spcAft>
                <a:spcPts val="0"/>
              </a:spcAft>
              <a:buClr>
                <a:srgbClr val="F9EEE7"/>
              </a:buClr>
              <a:buSzPts val="1400"/>
              <a:buChar char="●"/>
            </a:pPr>
            <a:r>
              <a:rPr b="1" lang="en" sz="1100">
                <a:solidFill>
                  <a:srgbClr val="F9EEE7"/>
                </a:solidFill>
                <a:latin typeface="Quattrocento"/>
                <a:ea typeface="Quattrocento"/>
                <a:cs typeface="Quattrocento"/>
                <a:sym typeface="Quattrocento"/>
              </a:rPr>
              <a:t>Rate limitation</a:t>
            </a:r>
            <a:r>
              <a:rPr lang="en" sz="1100">
                <a:solidFill>
                  <a:srgbClr val="F9EEE7"/>
                </a:solidFill>
                <a:latin typeface="Quattrocento"/>
                <a:ea typeface="Quattrocento"/>
                <a:cs typeface="Quattrocento"/>
                <a:sym typeface="Quattrocento"/>
              </a:rPr>
              <a:t>: Need to be careful or else can be blocked or spend free tier</a:t>
            </a:r>
            <a:endParaRPr sz="1100">
              <a:solidFill>
                <a:srgbClr val="F9EEE7"/>
              </a:solidFill>
              <a:latin typeface="Quattrocento"/>
              <a:ea typeface="Quattrocento"/>
              <a:cs typeface="Quattrocento"/>
              <a:sym typeface="Quattrocento"/>
            </a:endParaRPr>
          </a:p>
          <a:p>
            <a:pPr indent="-317500" lvl="0" marL="457200" rtl="0" algn="l">
              <a:lnSpc>
                <a:spcPct val="150000"/>
              </a:lnSpc>
              <a:spcBef>
                <a:spcPts val="0"/>
              </a:spcBef>
              <a:spcAft>
                <a:spcPts val="0"/>
              </a:spcAft>
              <a:buClr>
                <a:srgbClr val="F9EEE7"/>
              </a:buClr>
              <a:buSzPts val="1400"/>
              <a:buChar char="●"/>
            </a:pPr>
            <a:r>
              <a:rPr b="1" lang="en" sz="1100">
                <a:solidFill>
                  <a:srgbClr val="F9EEE7"/>
                </a:solidFill>
                <a:latin typeface="Quattrocento"/>
                <a:ea typeface="Quattrocento"/>
                <a:cs typeface="Quattrocento"/>
                <a:sym typeface="Quattrocento"/>
              </a:rPr>
              <a:t>Workarounds</a:t>
            </a:r>
            <a:r>
              <a:rPr lang="en" sz="1100">
                <a:solidFill>
                  <a:srgbClr val="F9EEE7"/>
                </a:solidFill>
                <a:latin typeface="Quattrocento"/>
                <a:ea typeface="Quattrocento"/>
                <a:cs typeface="Quattrocento"/>
                <a:sym typeface="Quattrocento"/>
              </a:rPr>
              <a:t>: Using Screapeak API to scrape Zillow listing in each city</a:t>
            </a:r>
            <a:endParaRPr sz="1100">
              <a:solidFill>
                <a:srgbClr val="F9EEE7"/>
              </a:solidFill>
              <a:latin typeface="Quattrocento"/>
              <a:ea typeface="Quattrocento"/>
              <a:cs typeface="Quattrocento"/>
              <a:sym typeface="Quattrocen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1"/>
          <p:cNvPicPr preferRelativeResize="0"/>
          <p:nvPr/>
        </p:nvPicPr>
        <p:blipFill>
          <a:blip r:embed="rId3">
            <a:alphaModFix/>
          </a:blip>
          <a:stretch>
            <a:fillRect/>
          </a:stretch>
        </p:blipFill>
        <p:spPr>
          <a:xfrm>
            <a:off x="152400" y="152400"/>
            <a:ext cx="8012226" cy="1425250"/>
          </a:xfrm>
          <a:prstGeom prst="rect">
            <a:avLst/>
          </a:prstGeom>
          <a:noFill/>
          <a:ln>
            <a:noFill/>
          </a:ln>
        </p:spPr>
      </p:pic>
      <p:pic>
        <p:nvPicPr>
          <p:cNvPr id="214" name="Google Shape;214;p31"/>
          <p:cNvPicPr preferRelativeResize="0"/>
          <p:nvPr/>
        </p:nvPicPr>
        <p:blipFill>
          <a:blip r:embed="rId4">
            <a:alphaModFix/>
          </a:blip>
          <a:stretch>
            <a:fillRect/>
          </a:stretch>
        </p:blipFill>
        <p:spPr>
          <a:xfrm>
            <a:off x="152400" y="1871900"/>
            <a:ext cx="7686825" cy="2611550"/>
          </a:xfrm>
          <a:prstGeom prst="rect">
            <a:avLst/>
          </a:prstGeom>
          <a:noFill/>
          <a:ln>
            <a:noFill/>
          </a:ln>
        </p:spPr>
      </p:pic>
      <p:sp>
        <p:nvSpPr>
          <p:cNvPr id="215" name="Google Shape;215;p31"/>
          <p:cNvSpPr/>
          <p:nvPr/>
        </p:nvSpPr>
        <p:spPr>
          <a:xfrm>
            <a:off x="8015350" y="4824400"/>
            <a:ext cx="1086600" cy="273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p:nvPr/>
        </p:nvSpPr>
        <p:spPr>
          <a:xfrm>
            <a:off x="479227" y="485849"/>
            <a:ext cx="4933578" cy="402729"/>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FFD9BE"/>
              </a:buClr>
              <a:buSzPts val="2500"/>
              <a:buFont typeface="Quattrocento"/>
              <a:buNone/>
            </a:pPr>
            <a:r>
              <a:rPr b="0" i="0" lang="en" sz="2500" u="none" cap="none" strike="noStrike">
                <a:solidFill>
                  <a:srgbClr val="FFD9BE"/>
                </a:solidFill>
                <a:latin typeface="Quattrocento"/>
                <a:ea typeface="Quattrocento"/>
                <a:cs typeface="Quattrocento"/>
                <a:sym typeface="Quattrocento"/>
              </a:rPr>
              <a:t>Modeling &amp; Analytical Framework</a:t>
            </a:r>
            <a:endParaRPr b="0" i="0" sz="2500" u="none" cap="none" strike="noStrike"/>
          </a:p>
        </p:txBody>
      </p:sp>
      <p:sp>
        <p:nvSpPr>
          <p:cNvPr id="222" name="Google Shape;222;p32"/>
          <p:cNvSpPr/>
          <p:nvPr/>
        </p:nvSpPr>
        <p:spPr>
          <a:xfrm>
            <a:off x="479227" y="1230883"/>
            <a:ext cx="1933129" cy="24162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1500"/>
              <a:buFont typeface="Quattrocento"/>
              <a:buNone/>
            </a:pPr>
            <a:r>
              <a:rPr b="0" i="0" lang="en" sz="1500" u="none" cap="none" strike="noStrike">
                <a:solidFill>
                  <a:srgbClr val="FFD9BE"/>
                </a:solidFill>
                <a:latin typeface="Quattrocento"/>
                <a:ea typeface="Quattrocento"/>
                <a:cs typeface="Quattrocento"/>
                <a:sym typeface="Quattrocento"/>
              </a:rPr>
              <a:t>Core Models</a:t>
            </a:r>
            <a:endParaRPr b="0" i="0" sz="1500" u="none" cap="none" strike="noStrike"/>
          </a:p>
        </p:txBody>
      </p:sp>
      <p:sp>
        <p:nvSpPr>
          <p:cNvPr id="223" name="Google Shape;223;p32"/>
          <p:cNvSpPr/>
          <p:nvPr/>
        </p:nvSpPr>
        <p:spPr>
          <a:xfrm>
            <a:off x="479227" y="1699245"/>
            <a:ext cx="68461" cy="68461"/>
          </a:xfrm>
          <a:prstGeom prst="roundRect">
            <a:avLst>
              <a:gd fmla="val 417393" name="adj"/>
            </a:avLst>
          </a:prstGeom>
          <a:solidFill>
            <a:srgbClr val="EF9C8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24" name="Google Shape;224;p32"/>
          <p:cNvSpPr/>
          <p:nvPr/>
        </p:nvSpPr>
        <p:spPr>
          <a:xfrm>
            <a:off x="684598" y="1626550"/>
            <a:ext cx="2213100" cy="201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1300"/>
              <a:buFont typeface="Quattrocento"/>
              <a:buNone/>
            </a:pPr>
            <a:r>
              <a:rPr b="0" i="0" lang="en" sz="1300" u="none" cap="none" strike="noStrike">
                <a:solidFill>
                  <a:srgbClr val="F9EEE7"/>
                </a:solidFill>
                <a:latin typeface="Quattrocento"/>
                <a:ea typeface="Quattrocento"/>
                <a:cs typeface="Quattrocento"/>
                <a:sym typeface="Quattrocento"/>
              </a:rPr>
              <a:t>Time-Series Forecasting</a:t>
            </a:r>
            <a:endParaRPr b="0" i="0" sz="1300" u="none" cap="none" strike="noStrike"/>
          </a:p>
        </p:txBody>
      </p:sp>
      <p:sp>
        <p:nvSpPr>
          <p:cNvPr id="225" name="Google Shape;225;p32"/>
          <p:cNvSpPr/>
          <p:nvPr/>
        </p:nvSpPr>
        <p:spPr>
          <a:xfrm>
            <a:off x="684684" y="1981888"/>
            <a:ext cx="2868300" cy="4383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9EEE7"/>
              </a:buClr>
              <a:buSzPts val="1100"/>
              <a:buFont typeface="Quattrocento"/>
              <a:buNone/>
            </a:pPr>
            <a:r>
              <a:rPr b="0" i="0" lang="en" sz="1100" u="none" cap="none" strike="noStrike">
                <a:solidFill>
                  <a:srgbClr val="F9EEE7"/>
                </a:solidFill>
                <a:latin typeface="Quattrocento"/>
                <a:ea typeface="Quattrocento"/>
                <a:cs typeface="Quattrocento"/>
                <a:sym typeface="Quattrocento"/>
              </a:rPr>
              <a:t>ARIMA and Prophet models project future rent and home price trends</a:t>
            </a:r>
            <a:endParaRPr b="0" i="0" sz="1100" u="none" cap="none" strike="noStrike"/>
          </a:p>
        </p:txBody>
      </p:sp>
      <p:sp>
        <p:nvSpPr>
          <p:cNvPr id="226" name="Google Shape;226;p32"/>
          <p:cNvSpPr/>
          <p:nvPr/>
        </p:nvSpPr>
        <p:spPr>
          <a:xfrm>
            <a:off x="479227" y="2749525"/>
            <a:ext cx="68461" cy="68461"/>
          </a:xfrm>
          <a:prstGeom prst="roundRect">
            <a:avLst>
              <a:gd fmla="val 417393" name="adj"/>
            </a:avLst>
          </a:prstGeom>
          <a:solidFill>
            <a:srgbClr val="EF9C8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27" name="Google Shape;227;p32"/>
          <p:cNvSpPr/>
          <p:nvPr/>
        </p:nvSpPr>
        <p:spPr>
          <a:xfrm>
            <a:off x="684609" y="2676823"/>
            <a:ext cx="1610916" cy="20136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1300"/>
              <a:buFont typeface="Quattrocento"/>
              <a:buNone/>
            </a:pPr>
            <a:r>
              <a:rPr b="0" i="0" lang="en" sz="1300" u="none" cap="none" strike="noStrike">
                <a:solidFill>
                  <a:srgbClr val="F9EEE7"/>
                </a:solidFill>
                <a:latin typeface="Quattrocento"/>
                <a:ea typeface="Quattrocento"/>
                <a:cs typeface="Quattrocento"/>
                <a:sym typeface="Quattrocento"/>
              </a:rPr>
              <a:t>Financial Analysis</a:t>
            </a:r>
            <a:endParaRPr b="0" i="0" sz="1300" u="none" cap="none" strike="noStrike"/>
          </a:p>
        </p:txBody>
      </p:sp>
      <p:sp>
        <p:nvSpPr>
          <p:cNvPr id="228" name="Google Shape;228;p32"/>
          <p:cNvSpPr/>
          <p:nvPr/>
        </p:nvSpPr>
        <p:spPr>
          <a:xfrm>
            <a:off x="684609" y="3015109"/>
            <a:ext cx="2868439" cy="43815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9EEE7"/>
              </a:buClr>
              <a:buSzPts val="1100"/>
              <a:buFont typeface="Quattrocento"/>
              <a:buNone/>
            </a:pPr>
            <a:r>
              <a:rPr b="0" i="0" lang="en" sz="1100" u="none" cap="none" strike="noStrike">
                <a:solidFill>
                  <a:srgbClr val="F9EEE7"/>
                </a:solidFill>
                <a:latin typeface="Quattrocento"/>
                <a:ea typeface="Quattrocento"/>
                <a:cs typeface="Quattrocento"/>
                <a:sym typeface="Quattrocento"/>
              </a:rPr>
              <a:t>NPV and IRR calculations to evaluate long-term wealth outcomes</a:t>
            </a:r>
            <a:endParaRPr b="0" i="0" sz="1100" u="none" cap="none" strike="noStrike"/>
          </a:p>
        </p:txBody>
      </p:sp>
      <p:sp>
        <p:nvSpPr>
          <p:cNvPr id="229" name="Google Shape;229;p32"/>
          <p:cNvSpPr/>
          <p:nvPr/>
        </p:nvSpPr>
        <p:spPr>
          <a:xfrm>
            <a:off x="479227" y="3799805"/>
            <a:ext cx="68461" cy="68461"/>
          </a:xfrm>
          <a:prstGeom prst="roundRect">
            <a:avLst>
              <a:gd fmla="val 417393" name="adj"/>
            </a:avLst>
          </a:prstGeom>
          <a:solidFill>
            <a:srgbClr val="EF9C8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30" name="Google Shape;230;p32"/>
          <p:cNvSpPr/>
          <p:nvPr/>
        </p:nvSpPr>
        <p:spPr>
          <a:xfrm>
            <a:off x="684609" y="3727103"/>
            <a:ext cx="1610916" cy="20136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EEE7"/>
              </a:buClr>
              <a:buSzPts val="1300"/>
              <a:buFont typeface="Quattrocento"/>
              <a:buNone/>
            </a:pPr>
            <a:r>
              <a:rPr b="0" i="0" lang="en" sz="1300" u="none" cap="none" strike="noStrike">
                <a:solidFill>
                  <a:srgbClr val="F9EEE7"/>
                </a:solidFill>
                <a:latin typeface="Quattrocento"/>
                <a:ea typeface="Quattrocento"/>
                <a:cs typeface="Quattrocento"/>
                <a:sym typeface="Quattrocento"/>
              </a:rPr>
              <a:t>Scenario Simulation</a:t>
            </a:r>
            <a:endParaRPr b="0" i="0" sz="1300" u="none" cap="none" strike="noStrike"/>
          </a:p>
        </p:txBody>
      </p:sp>
      <p:sp>
        <p:nvSpPr>
          <p:cNvPr id="231" name="Google Shape;231;p32"/>
          <p:cNvSpPr/>
          <p:nvPr/>
        </p:nvSpPr>
        <p:spPr>
          <a:xfrm>
            <a:off x="684609" y="4065389"/>
            <a:ext cx="2868439" cy="43815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9EEE7"/>
              </a:buClr>
              <a:buSzPts val="1100"/>
              <a:buFont typeface="Quattrocento"/>
              <a:buNone/>
            </a:pPr>
            <a:r>
              <a:rPr b="0" i="0" lang="en" sz="1100" u="none" cap="none" strike="noStrike">
                <a:solidFill>
                  <a:srgbClr val="F9EEE7"/>
                </a:solidFill>
                <a:latin typeface="Quattrocento"/>
                <a:ea typeface="Quattrocento"/>
                <a:cs typeface="Quattrocento"/>
                <a:sym typeface="Quattrocento"/>
              </a:rPr>
              <a:t>Compare multiple strategies (e.g., cash purchase, 30-year mortgage, REIT investment)</a:t>
            </a:r>
            <a:endParaRPr b="0" i="0" sz="1100" u="none" cap="none" strike="noStrike"/>
          </a:p>
        </p:txBody>
      </p:sp>
      <p:sp>
        <p:nvSpPr>
          <p:cNvPr id="232" name="Google Shape;232;p32"/>
          <p:cNvSpPr/>
          <p:nvPr/>
        </p:nvSpPr>
        <p:spPr>
          <a:xfrm>
            <a:off x="3891781" y="1230883"/>
            <a:ext cx="1933129" cy="24162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D9BE"/>
              </a:buClr>
              <a:buSzPts val="1500"/>
              <a:buFont typeface="Quattrocento"/>
              <a:buNone/>
            </a:pPr>
            <a:r>
              <a:rPr b="0" i="0" lang="en" sz="1500" u="none" cap="none" strike="noStrike">
                <a:solidFill>
                  <a:srgbClr val="FFD9BE"/>
                </a:solidFill>
                <a:latin typeface="Quattrocento"/>
                <a:ea typeface="Quattrocento"/>
                <a:cs typeface="Quattrocento"/>
                <a:sym typeface="Quattrocento"/>
              </a:rPr>
              <a:t>Key Output Metrics</a:t>
            </a:r>
            <a:endParaRPr b="0" i="0" sz="1500" u="none" cap="none" strike="noStrike"/>
          </a:p>
        </p:txBody>
      </p:sp>
      <p:sp>
        <p:nvSpPr>
          <p:cNvPr id="233" name="Google Shape;233;p32"/>
          <p:cNvSpPr/>
          <p:nvPr/>
        </p:nvSpPr>
        <p:spPr>
          <a:xfrm>
            <a:off x="3891781" y="1609428"/>
            <a:ext cx="4777681" cy="219075"/>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9EEE7"/>
              </a:buClr>
              <a:buSzPts val="1100"/>
              <a:buFont typeface="Quattrocento"/>
              <a:buNone/>
            </a:pPr>
            <a:r>
              <a:rPr b="1" i="0" lang="en" sz="1100" u="none" cap="none" strike="noStrike">
                <a:solidFill>
                  <a:srgbClr val="F9EEE7"/>
                </a:solidFill>
                <a:latin typeface="Quattrocento"/>
                <a:ea typeface="Quattrocento"/>
                <a:cs typeface="Quattrocento"/>
                <a:sym typeface="Quattrocento"/>
              </a:rPr>
              <a:t>Critical Outputs:</a:t>
            </a:r>
            <a:endParaRPr b="0" i="0" sz="1100" u="none" cap="none" strike="noStrike"/>
          </a:p>
        </p:txBody>
      </p:sp>
      <p:sp>
        <p:nvSpPr>
          <p:cNvPr id="234" name="Google Shape;234;p32"/>
          <p:cNvSpPr/>
          <p:nvPr/>
        </p:nvSpPr>
        <p:spPr>
          <a:xfrm>
            <a:off x="3891781" y="1951732"/>
            <a:ext cx="4777681" cy="219075"/>
          </a:xfrm>
          <a:prstGeom prst="rect">
            <a:avLst/>
          </a:prstGeom>
          <a:noFill/>
          <a:ln>
            <a:noFill/>
          </a:ln>
        </p:spPr>
        <p:txBody>
          <a:bodyPr anchorCtr="0" anchor="t" bIns="0" lIns="0" spcFirstLastPara="1" rIns="0" wrap="square" tIns="0">
            <a:noAutofit/>
          </a:bodyPr>
          <a:lstStyle/>
          <a:p>
            <a:pPr indent="-222250" lvl="0" marL="215900" marR="0" rtl="0" algn="l">
              <a:lnSpc>
                <a:spcPct val="161764"/>
              </a:lnSpc>
              <a:spcBef>
                <a:spcPts val="0"/>
              </a:spcBef>
              <a:spcAft>
                <a:spcPts val="0"/>
              </a:spcAft>
              <a:buClr>
                <a:srgbClr val="F9EEE7"/>
              </a:buClr>
              <a:buSzPts val="1100"/>
              <a:buFont typeface="Quattrocento"/>
              <a:buChar char="•"/>
            </a:pPr>
            <a:r>
              <a:rPr b="0" i="0" lang="en" sz="1100" u="none" cap="none" strike="noStrike">
                <a:solidFill>
                  <a:srgbClr val="F9EEE7"/>
                </a:solidFill>
                <a:latin typeface="Quattrocento"/>
                <a:ea typeface="Quattrocento"/>
                <a:cs typeface="Quattrocento"/>
                <a:sym typeface="Quattrocento"/>
              </a:rPr>
              <a:t>Break-even year calculation (rent vs buy)</a:t>
            </a:r>
            <a:endParaRPr b="0" i="0" sz="1100" u="none" cap="none" strike="noStrike"/>
          </a:p>
        </p:txBody>
      </p:sp>
      <p:sp>
        <p:nvSpPr>
          <p:cNvPr id="235" name="Google Shape;235;p32"/>
          <p:cNvSpPr/>
          <p:nvPr/>
        </p:nvSpPr>
        <p:spPr>
          <a:xfrm>
            <a:off x="3891781" y="2218730"/>
            <a:ext cx="4777681" cy="219075"/>
          </a:xfrm>
          <a:prstGeom prst="rect">
            <a:avLst/>
          </a:prstGeom>
          <a:noFill/>
          <a:ln>
            <a:noFill/>
          </a:ln>
        </p:spPr>
        <p:txBody>
          <a:bodyPr anchorCtr="0" anchor="t" bIns="0" lIns="0" spcFirstLastPara="1" rIns="0" wrap="square" tIns="0">
            <a:noAutofit/>
          </a:bodyPr>
          <a:lstStyle/>
          <a:p>
            <a:pPr indent="-222250" lvl="0" marL="215900" marR="0" rtl="0" algn="l">
              <a:lnSpc>
                <a:spcPct val="161764"/>
              </a:lnSpc>
              <a:spcBef>
                <a:spcPts val="0"/>
              </a:spcBef>
              <a:spcAft>
                <a:spcPts val="0"/>
              </a:spcAft>
              <a:buClr>
                <a:srgbClr val="F9EEE7"/>
              </a:buClr>
              <a:buSzPts val="1100"/>
              <a:buFont typeface="Quattrocento"/>
              <a:buChar char="•"/>
            </a:pPr>
            <a:r>
              <a:rPr b="0" i="0" lang="en" sz="1100" u="none" cap="none" strike="noStrike">
                <a:solidFill>
                  <a:srgbClr val="F9EEE7"/>
                </a:solidFill>
                <a:latin typeface="Quattrocento"/>
                <a:ea typeface="Quattrocento"/>
                <a:cs typeface="Quattrocento"/>
                <a:sym typeface="Quattrocento"/>
              </a:rPr>
              <a:t>Net wealth projection at key future intervals</a:t>
            </a:r>
            <a:endParaRPr b="0" i="0" sz="1100" u="none" cap="none" strike="noStrike"/>
          </a:p>
        </p:txBody>
      </p:sp>
      <p:sp>
        <p:nvSpPr>
          <p:cNvPr id="236" name="Google Shape;236;p32"/>
          <p:cNvSpPr/>
          <p:nvPr/>
        </p:nvSpPr>
        <p:spPr>
          <a:xfrm>
            <a:off x="3891781" y="2485728"/>
            <a:ext cx="4777681" cy="219075"/>
          </a:xfrm>
          <a:prstGeom prst="rect">
            <a:avLst/>
          </a:prstGeom>
          <a:noFill/>
          <a:ln>
            <a:noFill/>
          </a:ln>
        </p:spPr>
        <p:txBody>
          <a:bodyPr anchorCtr="0" anchor="t" bIns="0" lIns="0" spcFirstLastPara="1" rIns="0" wrap="square" tIns="0">
            <a:noAutofit/>
          </a:bodyPr>
          <a:lstStyle/>
          <a:p>
            <a:pPr indent="-222250" lvl="0" marL="215900" marR="0" rtl="0" algn="l">
              <a:lnSpc>
                <a:spcPct val="161764"/>
              </a:lnSpc>
              <a:spcBef>
                <a:spcPts val="0"/>
              </a:spcBef>
              <a:spcAft>
                <a:spcPts val="0"/>
              </a:spcAft>
              <a:buClr>
                <a:srgbClr val="F9EEE7"/>
              </a:buClr>
              <a:buSzPts val="1100"/>
              <a:buFont typeface="Quattrocento"/>
              <a:buChar char="•"/>
            </a:pPr>
            <a:r>
              <a:rPr b="0" i="0" lang="en" sz="1100" u="none" cap="none" strike="noStrike">
                <a:solidFill>
                  <a:srgbClr val="F9EEE7"/>
                </a:solidFill>
                <a:latin typeface="Quattrocento"/>
                <a:ea typeface="Quattrocento"/>
                <a:cs typeface="Quattrocento"/>
                <a:sym typeface="Quattrocento"/>
              </a:rPr>
              <a:t>Sensitivity analysis for mortgage rate and inflation changes</a:t>
            </a:r>
            <a:endParaRPr b="0" i="0" sz="1100" u="none" cap="none" strike="noStrike"/>
          </a:p>
        </p:txBody>
      </p:sp>
      <p:sp>
        <p:nvSpPr>
          <p:cNvPr id="237" name="Google Shape;237;p32"/>
          <p:cNvSpPr/>
          <p:nvPr/>
        </p:nvSpPr>
        <p:spPr>
          <a:xfrm>
            <a:off x="8015350" y="4824400"/>
            <a:ext cx="1086600" cy="273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p:nvPr/>
        </p:nvSpPr>
        <p:spPr>
          <a:xfrm>
            <a:off x="456679" y="359717"/>
            <a:ext cx="4451226" cy="383753"/>
          </a:xfrm>
          <a:prstGeom prst="rect">
            <a:avLst/>
          </a:prstGeom>
          <a:noFill/>
          <a:ln>
            <a:noFill/>
          </a:ln>
        </p:spPr>
        <p:txBody>
          <a:bodyPr anchorCtr="0" anchor="t" bIns="0" lIns="0" spcFirstLastPara="1" rIns="0" wrap="square" tIns="0">
            <a:noAutofit/>
          </a:bodyPr>
          <a:lstStyle/>
          <a:p>
            <a:pPr indent="0" lvl="0" marL="0" marR="0" rtl="0" algn="l">
              <a:lnSpc>
                <a:spcPct val="124675"/>
              </a:lnSpc>
              <a:spcBef>
                <a:spcPts val="0"/>
              </a:spcBef>
              <a:spcAft>
                <a:spcPts val="0"/>
              </a:spcAft>
              <a:buClr>
                <a:srgbClr val="FFD9BE"/>
              </a:buClr>
              <a:buSzPts val="2400"/>
              <a:buFont typeface="Quattrocento"/>
              <a:buNone/>
            </a:pPr>
            <a:r>
              <a:rPr b="0" i="0" lang="en" sz="2400" u="none" cap="none" strike="noStrike">
                <a:solidFill>
                  <a:srgbClr val="FFD9BE"/>
                </a:solidFill>
                <a:latin typeface="Quattrocento"/>
                <a:ea typeface="Quattrocento"/>
                <a:cs typeface="Quattrocento"/>
                <a:sym typeface="Quattrocento"/>
              </a:rPr>
              <a:t>Interactive Business Intelligence</a:t>
            </a:r>
            <a:endParaRPr b="0" i="0" sz="2400" u="none" cap="none" strike="noStrike"/>
          </a:p>
        </p:txBody>
      </p:sp>
      <p:sp>
        <p:nvSpPr>
          <p:cNvPr id="244" name="Google Shape;244;p33"/>
          <p:cNvSpPr/>
          <p:nvPr/>
        </p:nvSpPr>
        <p:spPr>
          <a:xfrm>
            <a:off x="456679" y="939180"/>
            <a:ext cx="8230642" cy="20880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9EEE7"/>
              </a:buClr>
              <a:buSzPts val="1000"/>
              <a:buFont typeface="Quattrocento"/>
              <a:buNone/>
            </a:pPr>
            <a:r>
              <a:rPr b="0" i="0" lang="en" sz="1000" u="none" cap="none" strike="noStrike">
                <a:solidFill>
                  <a:srgbClr val="F9EEE7"/>
                </a:solidFill>
                <a:latin typeface="Quattrocento"/>
                <a:ea typeface="Quattrocento"/>
                <a:cs typeface="Quattrocento"/>
                <a:sym typeface="Quattrocento"/>
              </a:rPr>
              <a:t>Our Tableau dashboards transform complex data into intuitive, actionable visualizations for stakeholders</a:t>
            </a:r>
            <a:endParaRPr b="0" i="0" sz="1000" u="none" cap="none" strike="noStrike"/>
          </a:p>
        </p:txBody>
      </p:sp>
      <p:sp>
        <p:nvSpPr>
          <p:cNvPr id="245" name="Google Shape;245;p33"/>
          <p:cNvSpPr/>
          <p:nvPr/>
        </p:nvSpPr>
        <p:spPr>
          <a:xfrm>
            <a:off x="426279" y="1286580"/>
            <a:ext cx="4050000" cy="1679400"/>
          </a:xfrm>
          <a:prstGeom prst="roundRect">
            <a:avLst>
              <a:gd fmla="val 1166" name="adj"/>
            </a:avLst>
          </a:prstGeom>
          <a:solidFill>
            <a:srgbClr val="31525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46" name="Google Shape;246;p33"/>
          <p:cNvSpPr/>
          <p:nvPr/>
        </p:nvSpPr>
        <p:spPr>
          <a:xfrm>
            <a:off x="587127" y="1425178"/>
            <a:ext cx="391418" cy="391418"/>
          </a:xfrm>
          <a:prstGeom prst="roundRect">
            <a:avLst>
              <a:gd fmla="val 14599295" name="adj"/>
            </a:avLst>
          </a:prstGeom>
          <a:solidFill>
            <a:srgbClr val="EF9C8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Location Icon, Map, Address, Geographical Position (Provided by Getty Images)" id="247" name="Google Shape;247;p33"/>
          <p:cNvPicPr preferRelativeResize="0"/>
          <p:nvPr/>
        </p:nvPicPr>
        <p:blipFill rotWithShape="1">
          <a:blip r:embed="rId3">
            <a:alphaModFix/>
          </a:blip>
          <a:srcRect b="0" l="0" r="0" t="0"/>
          <a:stretch/>
        </p:blipFill>
        <p:spPr>
          <a:xfrm>
            <a:off x="609739" y="1447788"/>
            <a:ext cx="346199" cy="346199"/>
          </a:xfrm>
          <a:prstGeom prst="rect">
            <a:avLst/>
          </a:prstGeom>
          <a:noFill/>
          <a:ln>
            <a:noFill/>
          </a:ln>
        </p:spPr>
      </p:pic>
      <p:sp>
        <p:nvSpPr>
          <p:cNvPr id="248" name="Google Shape;248;p33"/>
          <p:cNvSpPr/>
          <p:nvPr/>
        </p:nvSpPr>
        <p:spPr>
          <a:xfrm>
            <a:off x="587127" y="1947044"/>
            <a:ext cx="1535088" cy="19183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City Comparison Map</a:t>
            </a:r>
            <a:endParaRPr b="0" i="0" sz="1200" u="none" cap="none" strike="noStrike"/>
          </a:p>
        </p:txBody>
      </p:sp>
      <p:sp>
        <p:nvSpPr>
          <p:cNvPr id="249" name="Google Shape;249;p33"/>
          <p:cNvSpPr/>
          <p:nvPr/>
        </p:nvSpPr>
        <p:spPr>
          <a:xfrm>
            <a:off x="587127" y="2217167"/>
            <a:ext cx="3789164" cy="62641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9EEE7"/>
              </a:buClr>
              <a:buSzPts val="1000"/>
              <a:buFont typeface="Quattrocento"/>
              <a:buNone/>
            </a:pPr>
            <a:r>
              <a:rPr b="0" i="0" lang="en" sz="1000" u="none" cap="none" strike="noStrike">
                <a:solidFill>
                  <a:srgbClr val="F9EEE7"/>
                </a:solidFill>
                <a:latin typeface="Quattrocento"/>
                <a:ea typeface="Quattrocento"/>
                <a:cs typeface="Quattrocento"/>
                <a:sym typeface="Quattrocento"/>
              </a:rPr>
              <a:t>Geographic </a:t>
            </a:r>
            <a:r>
              <a:rPr lang="en" sz="1000">
                <a:solidFill>
                  <a:srgbClr val="F9EEE7"/>
                </a:solidFill>
                <a:latin typeface="Quattrocento"/>
                <a:ea typeface="Quattrocento"/>
                <a:cs typeface="Quattrocento"/>
                <a:sym typeface="Quattrocento"/>
              </a:rPr>
              <a:t>heat map</a:t>
            </a:r>
            <a:r>
              <a:rPr b="0" i="0" lang="en" sz="1000" u="none" cap="none" strike="noStrike">
                <a:solidFill>
                  <a:srgbClr val="F9EEE7"/>
                </a:solidFill>
                <a:latin typeface="Quattrocento"/>
                <a:ea typeface="Quattrocento"/>
                <a:cs typeface="Quattrocento"/>
                <a:sym typeface="Quattrocento"/>
              </a:rPr>
              <a:t> displaying forecasted monthly costs — mortgage vs. rent — across all 10 target cities with color-coded affordability ratings</a:t>
            </a:r>
            <a:endParaRPr b="0" i="0" sz="1000" u="none" cap="none" strike="noStrike"/>
          </a:p>
        </p:txBody>
      </p:sp>
      <p:sp>
        <p:nvSpPr>
          <p:cNvPr id="250" name="Google Shape;250;p33"/>
          <p:cNvSpPr/>
          <p:nvPr/>
        </p:nvSpPr>
        <p:spPr>
          <a:xfrm>
            <a:off x="4637187" y="1294730"/>
            <a:ext cx="4050134" cy="1679302"/>
          </a:xfrm>
          <a:prstGeom prst="roundRect">
            <a:avLst>
              <a:gd fmla="val 1166" name="adj"/>
            </a:avLst>
          </a:prstGeom>
          <a:solidFill>
            <a:srgbClr val="31525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51" name="Google Shape;251;p33"/>
          <p:cNvSpPr/>
          <p:nvPr/>
        </p:nvSpPr>
        <p:spPr>
          <a:xfrm>
            <a:off x="4767634" y="1425178"/>
            <a:ext cx="391418" cy="391418"/>
          </a:xfrm>
          <a:prstGeom prst="roundRect">
            <a:avLst>
              <a:gd fmla="val 14599295" name="adj"/>
            </a:avLst>
          </a:prstGeom>
          <a:solidFill>
            <a:srgbClr val="EF9C8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52" name="Google Shape;252;p33"/>
          <p:cNvSpPr/>
          <p:nvPr/>
        </p:nvSpPr>
        <p:spPr>
          <a:xfrm>
            <a:off x="4767634" y="1947044"/>
            <a:ext cx="1535088" cy="19183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Break-Even Timeline</a:t>
            </a:r>
            <a:endParaRPr b="0" i="0" sz="1200" u="none" cap="none" strike="noStrike"/>
          </a:p>
        </p:txBody>
      </p:sp>
      <p:sp>
        <p:nvSpPr>
          <p:cNvPr id="253" name="Google Shape;253;p33"/>
          <p:cNvSpPr/>
          <p:nvPr/>
        </p:nvSpPr>
        <p:spPr>
          <a:xfrm>
            <a:off x="4767634" y="2217167"/>
            <a:ext cx="3789239" cy="41761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9EEE7"/>
              </a:buClr>
              <a:buSzPts val="1000"/>
              <a:buFont typeface="Quattrocento"/>
              <a:buNone/>
            </a:pPr>
            <a:r>
              <a:rPr b="0" i="0" lang="en" sz="1000" u="none" cap="none" strike="noStrike">
                <a:solidFill>
                  <a:srgbClr val="F9EEE7"/>
                </a:solidFill>
                <a:latin typeface="Quattrocento"/>
                <a:ea typeface="Quattrocento"/>
                <a:cs typeface="Quattrocento"/>
                <a:sym typeface="Quattrocento"/>
              </a:rPr>
              <a:t>Dynamic line chart revealing exactly when buying becomes more cost-effective than renting for each market scenario</a:t>
            </a:r>
            <a:endParaRPr b="0" i="0" sz="1000" u="none" cap="none" strike="noStrike"/>
          </a:p>
        </p:txBody>
      </p:sp>
      <p:sp>
        <p:nvSpPr>
          <p:cNvPr id="254" name="Google Shape;254;p33"/>
          <p:cNvSpPr/>
          <p:nvPr/>
        </p:nvSpPr>
        <p:spPr>
          <a:xfrm>
            <a:off x="456679" y="3104480"/>
            <a:ext cx="4050060" cy="1679302"/>
          </a:xfrm>
          <a:prstGeom prst="roundRect">
            <a:avLst>
              <a:gd fmla="val 1166" name="adj"/>
            </a:avLst>
          </a:prstGeom>
          <a:solidFill>
            <a:srgbClr val="31525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55" name="Google Shape;255;p33"/>
          <p:cNvSpPr/>
          <p:nvPr/>
        </p:nvSpPr>
        <p:spPr>
          <a:xfrm>
            <a:off x="587127" y="3234928"/>
            <a:ext cx="391418" cy="391418"/>
          </a:xfrm>
          <a:prstGeom prst="roundRect">
            <a:avLst>
              <a:gd fmla="val 14599295" name="adj"/>
            </a:avLst>
          </a:prstGeom>
          <a:solidFill>
            <a:srgbClr val="EF9C8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Sales/Earning Growth Icon (Provided by Getty Images)" id="256" name="Google Shape;256;p33"/>
          <p:cNvPicPr preferRelativeResize="0"/>
          <p:nvPr/>
        </p:nvPicPr>
        <p:blipFill rotWithShape="1">
          <a:blip r:embed="rId4">
            <a:alphaModFix/>
          </a:blip>
          <a:srcRect b="0" l="0" r="0" t="0"/>
          <a:stretch/>
        </p:blipFill>
        <p:spPr>
          <a:xfrm>
            <a:off x="609738" y="3262149"/>
            <a:ext cx="346199" cy="346199"/>
          </a:xfrm>
          <a:prstGeom prst="rect">
            <a:avLst/>
          </a:prstGeom>
          <a:noFill/>
          <a:ln>
            <a:noFill/>
          </a:ln>
        </p:spPr>
      </p:pic>
      <p:sp>
        <p:nvSpPr>
          <p:cNvPr id="257" name="Google Shape;257;p33"/>
          <p:cNvSpPr/>
          <p:nvPr/>
        </p:nvSpPr>
        <p:spPr>
          <a:xfrm>
            <a:off x="587127" y="3756794"/>
            <a:ext cx="1659211" cy="19183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Wealth Projection Chart</a:t>
            </a:r>
            <a:endParaRPr b="0" i="0" sz="1200" u="none" cap="none" strike="noStrike"/>
          </a:p>
        </p:txBody>
      </p:sp>
      <p:sp>
        <p:nvSpPr>
          <p:cNvPr id="258" name="Google Shape;258;p33"/>
          <p:cNvSpPr/>
          <p:nvPr/>
        </p:nvSpPr>
        <p:spPr>
          <a:xfrm>
            <a:off x="587127" y="4026917"/>
            <a:ext cx="3789164" cy="41761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9EEE7"/>
              </a:buClr>
              <a:buSzPts val="1000"/>
              <a:buFont typeface="Quattrocento"/>
              <a:buNone/>
            </a:pPr>
            <a:r>
              <a:rPr b="0" i="0" lang="en" sz="1000" u="none" cap="none" strike="noStrike">
                <a:solidFill>
                  <a:srgbClr val="F9EEE7"/>
                </a:solidFill>
                <a:latin typeface="Quattrocento"/>
                <a:ea typeface="Quattrocento"/>
                <a:cs typeface="Quattrocento"/>
                <a:sym typeface="Quattrocento"/>
              </a:rPr>
              <a:t>30-year net wealth comparison visualizing cumulative returns for rent-and-invest, purchase, and REIT strategies</a:t>
            </a:r>
            <a:endParaRPr b="0" i="0" sz="1000" u="none" cap="none" strike="noStrike"/>
          </a:p>
        </p:txBody>
      </p:sp>
      <p:sp>
        <p:nvSpPr>
          <p:cNvPr id="259" name="Google Shape;259;p33"/>
          <p:cNvSpPr/>
          <p:nvPr/>
        </p:nvSpPr>
        <p:spPr>
          <a:xfrm>
            <a:off x="4637187" y="3104480"/>
            <a:ext cx="4050134" cy="1679302"/>
          </a:xfrm>
          <a:prstGeom prst="roundRect">
            <a:avLst>
              <a:gd fmla="val 1166" name="adj"/>
            </a:avLst>
          </a:prstGeom>
          <a:solidFill>
            <a:srgbClr val="31525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60" name="Google Shape;260;p33"/>
          <p:cNvSpPr/>
          <p:nvPr/>
        </p:nvSpPr>
        <p:spPr>
          <a:xfrm>
            <a:off x="4767634" y="3234928"/>
            <a:ext cx="391418" cy="391418"/>
          </a:xfrm>
          <a:prstGeom prst="roundRect">
            <a:avLst>
              <a:gd fmla="val 14599295" name="adj"/>
            </a:avLst>
          </a:prstGeom>
          <a:solidFill>
            <a:srgbClr val="EF9C8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slider (Provided by Getty Images)" id="261" name="Google Shape;261;p33"/>
          <p:cNvPicPr preferRelativeResize="0"/>
          <p:nvPr/>
        </p:nvPicPr>
        <p:blipFill rotWithShape="1">
          <a:blip r:embed="rId5">
            <a:alphaModFix/>
          </a:blip>
          <a:srcRect b="0" l="0" r="0" t="0"/>
          <a:stretch/>
        </p:blipFill>
        <p:spPr>
          <a:xfrm>
            <a:off x="4790261" y="3262144"/>
            <a:ext cx="346173" cy="346225"/>
          </a:xfrm>
          <a:prstGeom prst="rect">
            <a:avLst/>
          </a:prstGeom>
          <a:noFill/>
          <a:ln>
            <a:noFill/>
          </a:ln>
        </p:spPr>
      </p:pic>
      <p:sp>
        <p:nvSpPr>
          <p:cNvPr id="262" name="Google Shape;262;p33"/>
          <p:cNvSpPr/>
          <p:nvPr/>
        </p:nvSpPr>
        <p:spPr>
          <a:xfrm>
            <a:off x="4767634" y="3756794"/>
            <a:ext cx="1535088" cy="19183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F9EEE7"/>
              </a:buClr>
              <a:buSzPts val="1200"/>
              <a:buFont typeface="Quattrocento"/>
              <a:buNone/>
            </a:pPr>
            <a:r>
              <a:rPr b="0" i="0" lang="en" sz="1200" u="none" cap="none" strike="noStrike">
                <a:solidFill>
                  <a:srgbClr val="F9EEE7"/>
                </a:solidFill>
                <a:latin typeface="Quattrocento"/>
                <a:ea typeface="Quattrocento"/>
                <a:cs typeface="Quattrocento"/>
                <a:sym typeface="Quattrocento"/>
              </a:rPr>
              <a:t>Parameter Controls</a:t>
            </a:r>
            <a:endParaRPr b="0" i="0" sz="1200" u="none" cap="none" strike="noStrike"/>
          </a:p>
        </p:txBody>
      </p:sp>
      <p:sp>
        <p:nvSpPr>
          <p:cNvPr id="263" name="Google Shape;263;p33"/>
          <p:cNvSpPr/>
          <p:nvPr/>
        </p:nvSpPr>
        <p:spPr>
          <a:xfrm>
            <a:off x="4767634" y="4026917"/>
            <a:ext cx="3789239" cy="62641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9EEE7"/>
              </a:buClr>
              <a:buSzPts val="1000"/>
              <a:buFont typeface="Quattrocento"/>
              <a:buNone/>
            </a:pPr>
            <a:r>
              <a:rPr b="0" i="0" lang="en" sz="1000" u="none" cap="none" strike="noStrike">
                <a:solidFill>
                  <a:srgbClr val="F9EEE7"/>
                </a:solidFill>
                <a:latin typeface="Quattrocento"/>
                <a:ea typeface="Quattrocento"/>
                <a:cs typeface="Quattrocento"/>
                <a:sym typeface="Quattrocento"/>
              </a:rPr>
              <a:t>Interactive sliders enabling users to adjust mortgage rates, down payment percentages, inflation assumptions, and investment return expectations in real-time</a:t>
            </a:r>
            <a:endParaRPr b="0" i="0" sz="1000" u="none" cap="none" strike="noStrike"/>
          </a:p>
        </p:txBody>
      </p:sp>
      <p:sp>
        <p:nvSpPr>
          <p:cNvPr id="264" name="Google Shape;264;p33"/>
          <p:cNvSpPr/>
          <p:nvPr/>
        </p:nvSpPr>
        <p:spPr>
          <a:xfrm>
            <a:off x="8015350" y="4824400"/>
            <a:ext cx="1086600" cy="273600"/>
          </a:xfrm>
          <a:prstGeom prst="rect">
            <a:avLst/>
          </a:prstGeom>
          <a:solidFill>
            <a:srgbClr val="1233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Time Money Icon (Provided by Getty Images)" id="265" name="Google Shape;265;p33"/>
          <p:cNvPicPr preferRelativeResize="0"/>
          <p:nvPr/>
        </p:nvPicPr>
        <p:blipFill>
          <a:blip r:embed="rId6">
            <a:alphaModFix/>
          </a:blip>
          <a:stretch>
            <a:fillRect/>
          </a:stretch>
        </p:blipFill>
        <p:spPr>
          <a:xfrm>
            <a:off x="4771476" y="1429025"/>
            <a:ext cx="383724" cy="3837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